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2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4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7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5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80928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0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83180" y="376238"/>
            <a:ext cx="3144837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MATHS</a:t>
            </a:r>
            <a:endParaRPr lang="en-GB" sz="3600" b="1" kern="10" spc="0" dirty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08924"/>
              </p:ext>
            </p:extLst>
          </p:nvPr>
        </p:nvGraphicFramePr>
        <p:xfrm>
          <a:off x="183180" y="1304923"/>
          <a:ext cx="4455729" cy="499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692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Place Value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vert="vert270"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1. I </a:t>
                      </a:r>
                      <a:r>
                        <a:rPr lang="en-GB" sz="700" dirty="0">
                          <a:effectLst/>
                        </a:rPr>
                        <a:t>can count in steps of </a:t>
                      </a:r>
                      <a:r>
                        <a:rPr lang="en-GB" sz="700" dirty="0" smtClean="0">
                          <a:effectLst/>
                        </a:rPr>
                        <a:t>2,3  </a:t>
                      </a:r>
                      <a:r>
                        <a:rPr lang="en-GB" sz="700" dirty="0">
                          <a:effectLst/>
                        </a:rPr>
                        <a:t>and 5 from 0 forwards and backwards.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2. I </a:t>
                      </a:r>
                      <a:r>
                        <a:rPr lang="en-GB" sz="700" dirty="0">
                          <a:effectLst/>
                        </a:rPr>
                        <a:t>can count in tens from any number, forward and backward.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3. I </a:t>
                      </a:r>
                      <a:r>
                        <a:rPr lang="en-GB" sz="700" dirty="0">
                          <a:effectLst/>
                        </a:rPr>
                        <a:t>know the value of each digit in a two-digit number (tens, ones)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4. I </a:t>
                      </a:r>
                      <a:r>
                        <a:rPr lang="en-GB" sz="700" dirty="0">
                          <a:effectLst/>
                        </a:rPr>
                        <a:t>have an understanding of place value and can make statements about the values of digits compared to each other and write number statements …. such as 40 + ? = 70 or 35 &lt; 53 and 42 &gt; 36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5. I </a:t>
                      </a:r>
                      <a:r>
                        <a:rPr lang="en-GB" sz="700" dirty="0">
                          <a:effectLst/>
                        </a:rPr>
                        <a:t>can read and write numbers to at least 100 in numerals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692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Addition and Subtraction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6. I </a:t>
                      </a:r>
                      <a:r>
                        <a:rPr lang="en-GB" sz="700" dirty="0">
                          <a:effectLst/>
                        </a:rPr>
                        <a:t>can use place value and number facts to solve problems.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7. I </a:t>
                      </a:r>
                      <a:r>
                        <a:rPr lang="en-GB" sz="700" dirty="0">
                          <a:effectLst/>
                        </a:rPr>
                        <a:t>can recall and use addition and subtraction facts to 20 fluently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>
                          <a:effectLst/>
                        </a:rPr>
                        <a:t>I can add and subtract numbers using concrete objects, pictorial representations, and mentally, including: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8.a.  adding three one-digit numbers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8.b.  a two-digit number and ones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8.c. a two-digit number and tens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3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8.d. two two-digit numbers  (when no regrouping is required)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8. I </a:t>
                      </a:r>
                      <a:r>
                        <a:rPr lang="en-GB" sz="700" dirty="0">
                          <a:effectLst/>
                        </a:rPr>
                        <a:t>can recognise and use the inverse relationship between addition and subtraction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0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9. Solve </a:t>
                      </a:r>
                      <a:r>
                        <a:rPr lang="en-GB" sz="700" dirty="0">
                          <a:effectLst/>
                        </a:rPr>
                        <a:t>problems by applying their mathematics in a range of context: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10. I </a:t>
                      </a:r>
                      <a:r>
                        <a:rPr lang="en-GB" sz="700" dirty="0">
                          <a:effectLst/>
                        </a:rPr>
                        <a:t>can use the inverse operation to check calculations and solve missing number problems for addition and subtraction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69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</a:rPr>
                        <a:t>Multiplication and Division</a:t>
                      </a:r>
                      <a:endParaRPr lang="en-GB" sz="700" b="1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vert="vert270"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11. I </a:t>
                      </a:r>
                      <a:r>
                        <a:rPr lang="en-GB" sz="700" dirty="0">
                          <a:effectLst/>
                        </a:rPr>
                        <a:t>can recall the multiplication and division facts for the 2, 5 and 10 multiplication tables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0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13.I </a:t>
                      </a:r>
                      <a:r>
                        <a:rPr lang="en-GB" sz="700" dirty="0">
                          <a:effectLst/>
                        </a:rPr>
                        <a:t>can use the multiplication and division facts for the 2, 5 and 10 multiplication tables demonstrating an </a:t>
                      </a:r>
                      <a:r>
                        <a:rPr lang="en-GB" sz="700" dirty="0" smtClean="0">
                          <a:effectLst/>
                        </a:rPr>
                        <a:t>understanding </a:t>
                      </a:r>
                      <a:r>
                        <a:rPr lang="en-GB" sz="700" dirty="0">
                          <a:effectLst/>
                        </a:rPr>
                        <a:t>of commutativity as </a:t>
                      </a:r>
                      <a:r>
                        <a:rPr lang="en-GB" sz="700" dirty="0" smtClean="0">
                          <a:effectLst/>
                        </a:rPr>
                        <a:t>necessary</a:t>
                      </a:r>
                      <a:endParaRPr lang="en-GB" sz="700" dirty="0">
                        <a:effectLst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0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14. Solve </a:t>
                      </a:r>
                      <a:r>
                        <a:rPr lang="en-GB" sz="700" dirty="0">
                          <a:effectLst/>
                        </a:rPr>
                        <a:t>problems by applying their mathematics in a range of context: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I can solve problems involving multiplication, using materials, arrays, repeated addition, mental methods, and multiplication and division facts, including when the calculation is within a problem.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38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Fractions Decimals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15. I </a:t>
                      </a:r>
                      <a:r>
                        <a:rPr lang="en-GB" sz="700" dirty="0">
                          <a:effectLst/>
                        </a:rPr>
                        <a:t>can recognise and name fractions 1/3, ½, 2/4, 3/4 as equivalent parts of a length, shape, set of objects or quantity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28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16. I </a:t>
                      </a:r>
                      <a:r>
                        <a:rPr lang="en-GB" sz="700" dirty="0">
                          <a:effectLst/>
                        </a:rPr>
                        <a:t>can find and write fractions ¼  ¾ 1/3, ½, 2/4,  of a length, shape, set of objects or </a:t>
                      </a:r>
                      <a:r>
                        <a:rPr lang="en-GB" sz="700" dirty="0" smtClean="0">
                          <a:effectLst/>
                        </a:rPr>
                        <a:t>quantity</a:t>
                      </a:r>
                      <a:endParaRPr lang="en-GB" sz="700" dirty="0">
                        <a:effectLst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3692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Measurement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vert="vert270"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17. I </a:t>
                      </a:r>
                      <a:r>
                        <a:rPr lang="en-GB" sz="700" dirty="0">
                          <a:effectLst/>
                        </a:rPr>
                        <a:t>understand and can find the mass of an object to the nearest appropriate unit, (kg/g) using scales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3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18. I </a:t>
                      </a:r>
                      <a:r>
                        <a:rPr lang="en-GB" sz="700" dirty="0">
                          <a:effectLst/>
                        </a:rPr>
                        <a:t>understand and can read a temperature scale to the nearest appropriate unit (°C) using thermometers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73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19. I </a:t>
                      </a:r>
                      <a:r>
                        <a:rPr lang="en-GB" sz="700" dirty="0">
                          <a:effectLst/>
                        </a:rPr>
                        <a:t>understand and can find the capacity (litres/ml) of a container to the nearest appropriate unit using a measuring vessels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24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20. Read </a:t>
                      </a:r>
                      <a:r>
                        <a:rPr lang="en-GB" sz="700" dirty="0">
                          <a:effectLst/>
                        </a:rPr>
                        <a:t>scales in divisions of 1’s 2’s 5’s 10’s in a practical situation where all the numbers on scales are given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21. I </a:t>
                      </a:r>
                      <a:r>
                        <a:rPr lang="en-GB" sz="700" dirty="0">
                          <a:effectLst/>
                        </a:rPr>
                        <a:t>can find different combinations of coins that equal the same amounts of money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36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22. I </a:t>
                      </a:r>
                      <a:r>
                        <a:rPr lang="en-GB" sz="700" dirty="0">
                          <a:effectLst/>
                        </a:rPr>
                        <a:t>can read the time to o’clock, half past, quarter past/to the hour and draw the hands on a clock face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738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Shape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23. I </a:t>
                      </a:r>
                      <a:r>
                        <a:rPr lang="en-GB" sz="700" dirty="0">
                          <a:effectLst/>
                        </a:rPr>
                        <a:t>can name and describe the properties of 2-D shapes, including the number of sides and line symmetry in a vertical line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73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24. I </a:t>
                      </a:r>
                      <a:r>
                        <a:rPr lang="en-GB" sz="700" dirty="0">
                          <a:effectLst/>
                        </a:rPr>
                        <a:t>can identify and describe the properties of 3-D shapes, including the number of edges, vertices and faces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" marR="1030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38" y="167265"/>
            <a:ext cx="391318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5279450" y="1967490"/>
            <a:ext cx="4343400" cy="1509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979994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-180" dirty="0" err="1" smtClean="0">
                <a:ln w="10541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Wombwell</a:t>
            </a:r>
            <a:r>
              <a:rPr lang="en-GB" sz="3600" b="1" kern="10" spc="-180" dirty="0" smtClean="0">
                <a:ln w="10541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Park Street </a:t>
            </a:r>
          </a:p>
          <a:p>
            <a:pPr algn="ctr" rtl="0">
              <a:buNone/>
            </a:pPr>
            <a:r>
              <a:rPr lang="en-GB" sz="3600" b="1" kern="10" spc="-180" dirty="0" smtClean="0">
                <a:ln w="10541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Primary School</a:t>
            </a:r>
            <a:endParaRPr lang="en-GB" sz="3600" b="1" kern="10" spc="-180" dirty="0">
              <a:ln w="10541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492175" y="5434590"/>
            <a:ext cx="3862388" cy="1174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Working at the </a:t>
            </a:r>
          </a:p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Expected Standard</a:t>
            </a:r>
          </a:p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Year </a:t>
            </a:r>
            <a:r>
              <a:rPr lang="en-GB" sz="3600" b="1" kern="10" dirty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  <a:endParaRPr lang="en-GB" sz="3600" b="1" kern="10" spc="0" dirty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" t="11305" r="1906" b="27133"/>
          <a:stretch>
            <a:fillRect/>
          </a:stretch>
        </p:blipFill>
        <p:spPr bwMode="auto">
          <a:xfrm>
            <a:off x="5031800" y="3042227"/>
            <a:ext cx="4764088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80928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0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 descr="1480928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39" y="0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2623" y="410964"/>
            <a:ext cx="3144837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READING</a:t>
            </a:r>
            <a:endParaRPr lang="en-GB" sz="3600" b="1" kern="10" spc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138038" y="410964"/>
            <a:ext cx="314642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WRITING</a:t>
            </a:r>
            <a:endParaRPr lang="en-GB" sz="3600" b="1" kern="10" spc="0" dirty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49503"/>
              </p:ext>
            </p:extLst>
          </p:nvPr>
        </p:nvGraphicFramePr>
        <p:xfrm>
          <a:off x="5483726" y="1513625"/>
          <a:ext cx="4086924" cy="3966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82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Each child must be able to meet these standards across a wide range of genre i.e. story, description, recount, report </a:t>
                      </a:r>
                      <a:r>
                        <a:rPr lang="en-GB" sz="700" dirty="0" err="1">
                          <a:effectLst/>
                        </a:rPr>
                        <a:t>etc</a:t>
                      </a:r>
                      <a:r>
                        <a:rPr lang="en-GB" sz="700" dirty="0">
                          <a:effectLst/>
                        </a:rPr>
                        <a:t>…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9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</a:rPr>
                        <a:t>Punctuation</a:t>
                      </a:r>
                      <a:endParaRPr lang="en-GB" sz="8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• marking most sentences with: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1.</a:t>
                      </a:r>
                      <a:r>
                        <a:rPr lang="en-GB" sz="700" baseline="0" dirty="0" smtClean="0">
                          <a:effectLst/>
                        </a:rPr>
                        <a:t> </a:t>
                      </a:r>
                      <a:r>
                        <a:rPr lang="en-GB" sz="700" dirty="0" smtClean="0">
                          <a:effectLst/>
                        </a:rPr>
                        <a:t>capital </a:t>
                      </a:r>
                      <a:r>
                        <a:rPr lang="en-GB" sz="700" dirty="0">
                          <a:effectLst/>
                        </a:rPr>
                        <a:t>letters and full stops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•and with some use of 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2. question </a:t>
                      </a:r>
                      <a:r>
                        <a:rPr lang="en-GB" sz="700" dirty="0">
                          <a:effectLst/>
                        </a:rPr>
                        <a:t>marks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3. exclamation </a:t>
                      </a:r>
                      <a:r>
                        <a:rPr lang="en-GB" sz="700" dirty="0">
                          <a:effectLst/>
                        </a:rPr>
                        <a:t>marks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93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</a:rPr>
                        <a:t>Sentences</a:t>
                      </a:r>
                      <a:endParaRPr lang="en-GB" sz="8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•using sentences with different forms in their writing: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4. statements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5. questions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6. exclamations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7. commands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8.  </a:t>
                      </a:r>
                      <a:r>
                        <a:rPr lang="en-GB" sz="700" dirty="0">
                          <a:effectLst/>
                        </a:rPr>
                        <a:t>using co-ordinating conjunctions (or / and / but)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9.  </a:t>
                      </a:r>
                      <a:r>
                        <a:rPr lang="en-GB" sz="700" dirty="0">
                          <a:effectLst/>
                        </a:rPr>
                        <a:t>using some subordinating conjunctions  (when / if / that / because)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72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Grammar</a:t>
                      </a:r>
                      <a:endParaRPr lang="en-GB" sz="8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10.  </a:t>
                      </a:r>
                      <a:r>
                        <a:rPr lang="en-GB" sz="700" dirty="0">
                          <a:effectLst/>
                        </a:rPr>
                        <a:t>using some expanded noun phrases to describe and specify e.g. use of adjectives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11.using </a:t>
                      </a:r>
                      <a:r>
                        <a:rPr lang="en-GB" sz="700" dirty="0">
                          <a:effectLst/>
                        </a:rPr>
                        <a:t>present and past tense mostly correctly and consistently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79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Spelling</a:t>
                      </a:r>
                      <a:endParaRPr lang="en-GB" sz="8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12.</a:t>
                      </a:r>
                      <a:r>
                        <a:rPr lang="en-GB" sz="700" baseline="0" dirty="0" smtClean="0">
                          <a:effectLst/>
                        </a:rPr>
                        <a:t> </a:t>
                      </a:r>
                      <a:r>
                        <a:rPr lang="en-GB" sz="700" dirty="0" smtClean="0">
                          <a:effectLst/>
                        </a:rPr>
                        <a:t>segmenting </a:t>
                      </a:r>
                      <a:r>
                        <a:rPr lang="en-GB" sz="700" dirty="0">
                          <a:effectLst/>
                        </a:rPr>
                        <a:t>spoken words into phonemes (sounds) and representing these by graphemes (way sound is written), spelling many correctly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13. spelling </a:t>
                      </a:r>
                      <a:r>
                        <a:rPr lang="en-GB" sz="700" dirty="0">
                          <a:effectLst/>
                        </a:rPr>
                        <a:t>many common exception words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14.. spelling </a:t>
                      </a:r>
                      <a:r>
                        <a:rPr lang="en-GB" sz="700" dirty="0">
                          <a:effectLst/>
                        </a:rPr>
                        <a:t>some words with contracted forms e.g. I will = I’ll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15. adding </a:t>
                      </a:r>
                      <a:r>
                        <a:rPr lang="en-GB" sz="700" dirty="0">
                          <a:effectLst/>
                        </a:rPr>
                        <a:t>suffixes to spell some words correctly in their writing, e.g. –</a:t>
                      </a:r>
                      <a:r>
                        <a:rPr lang="en-GB" sz="700" dirty="0" err="1">
                          <a:effectLst/>
                        </a:rPr>
                        <a:t>ment</a:t>
                      </a:r>
                      <a:r>
                        <a:rPr lang="en-GB" sz="700" dirty="0">
                          <a:effectLst/>
                        </a:rPr>
                        <a:t>, –ness, –</a:t>
                      </a:r>
                      <a:r>
                        <a:rPr lang="en-GB" sz="700" dirty="0" err="1">
                          <a:effectLst/>
                        </a:rPr>
                        <a:t>ful</a:t>
                      </a:r>
                      <a:r>
                        <a:rPr lang="en-GB" sz="700" dirty="0">
                          <a:effectLst/>
                        </a:rPr>
                        <a:t>, –less, –</a:t>
                      </a:r>
                      <a:r>
                        <a:rPr lang="en-GB" sz="700" dirty="0" err="1">
                          <a:effectLst/>
                        </a:rPr>
                        <a:t>ly</a:t>
                      </a:r>
                      <a:r>
                        <a:rPr lang="en-GB" sz="700" dirty="0">
                          <a:effectLst/>
                        </a:rPr>
                        <a:t> *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79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Handwriting</a:t>
                      </a:r>
                      <a:endParaRPr lang="en-GB" sz="8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16. using </a:t>
                      </a:r>
                      <a:r>
                        <a:rPr lang="en-GB" sz="700" dirty="0">
                          <a:effectLst/>
                        </a:rPr>
                        <a:t>the diagonal and horizontal strokes needed to join letters in some of their writing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17. writing </a:t>
                      </a:r>
                      <a:r>
                        <a:rPr lang="en-GB" sz="700" dirty="0">
                          <a:effectLst/>
                        </a:rPr>
                        <a:t>capital letters and digits of the correct size, shape and relationship to one another and to lower-case letters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18. using </a:t>
                      </a:r>
                      <a:r>
                        <a:rPr lang="en-GB" sz="700" dirty="0">
                          <a:effectLst/>
                        </a:rPr>
                        <a:t>spacing between words 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45662" marR="456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1513625"/>
            <a:ext cx="41148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6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835</Words>
  <Application>Microsoft Office PowerPoint</Application>
  <PresentationFormat>A4 Paper (210x297 mm)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Avenir LT Std 65 Medium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a.fidment</dc:creator>
  <cp:lastModifiedBy>Chloe Baxter</cp:lastModifiedBy>
  <cp:revision>6</cp:revision>
  <cp:lastPrinted>2019-07-01T15:06:19Z</cp:lastPrinted>
  <dcterms:created xsi:type="dcterms:W3CDTF">2018-06-14T07:25:23Z</dcterms:created>
  <dcterms:modified xsi:type="dcterms:W3CDTF">2020-04-28T13:23:32Z</dcterms:modified>
</cp:coreProperties>
</file>