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2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3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746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4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5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06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67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5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33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2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49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CDF2A-3BBF-4199-AA81-3F8C87D32FEA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9ED8C-6BD8-4AC0-A65C-4931A6A23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3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809286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0"/>
            <a:ext cx="10287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83180" y="376238"/>
            <a:ext cx="3144837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0" dirty="0" smtClean="0">
                <a:ln w="10541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MATHS</a:t>
            </a:r>
            <a:endParaRPr lang="en-GB" sz="3600" b="1" kern="10" spc="0" dirty="0">
              <a:ln w="10541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362196"/>
              </p:ext>
            </p:extLst>
          </p:nvPr>
        </p:nvGraphicFramePr>
        <p:xfrm>
          <a:off x="234178" y="1487689"/>
          <a:ext cx="4348976" cy="4835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07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Place Value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37141" marR="37141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1. I </a:t>
                      </a:r>
                      <a:r>
                        <a:rPr lang="en-GB" sz="700" dirty="0">
                          <a:effectLst/>
                        </a:rPr>
                        <a:t>recognise the place value of each digit in a three-digit number (hundreds, tens, ones)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8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2. I </a:t>
                      </a:r>
                      <a:r>
                        <a:rPr lang="en-GB" sz="700" dirty="0">
                          <a:effectLst/>
                        </a:rPr>
                        <a:t>can order numbers and compare numbers up to </a:t>
                      </a:r>
                      <a:r>
                        <a:rPr lang="en-GB" sz="700" dirty="0" smtClean="0">
                          <a:effectLst/>
                        </a:rPr>
                        <a:t>1000</a:t>
                      </a:r>
                      <a:endParaRPr lang="en-GB" sz="700" dirty="0">
                        <a:effectLst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4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3. I </a:t>
                      </a:r>
                      <a:r>
                        <a:rPr lang="en-GB" sz="700" dirty="0">
                          <a:effectLst/>
                        </a:rPr>
                        <a:t>can solve number problems involving place value; missing numbers and word problems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879">
                <a:tc rowSpan="11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Addition and Subtraction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37141" marR="37141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4. I </a:t>
                      </a:r>
                      <a:r>
                        <a:rPr lang="en-GB" sz="700" dirty="0">
                          <a:effectLst/>
                        </a:rPr>
                        <a:t>can add a three-digit number and ones mentally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3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5. I </a:t>
                      </a:r>
                      <a:r>
                        <a:rPr lang="en-GB" sz="700" dirty="0">
                          <a:effectLst/>
                        </a:rPr>
                        <a:t>can add a three-digit number and tens mentally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6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6. I </a:t>
                      </a:r>
                      <a:r>
                        <a:rPr lang="en-GB" sz="700" dirty="0">
                          <a:effectLst/>
                        </a:rPr>
                        <a:t>can add a three-digit number and hundreds mentally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6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7. I </a:t>
                      </a:r>
                      <a:r>
                        <a:rPr lang="en-GB" sz="700" dirty="0">
                          <a:effectLst/>
                        </a:rPr>
                        <a:t>can subtract a three-digit number and ones mentally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6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8. I </a:t>
                      </a:r>
                      <a:r>
                        <a:rPr lang="en-GB" sz="700" dirty="0">
                          <a:effectLst/>
                        </a:rPr>
                        <a:t>can subtract a three-digit number and tens mentally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6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9. I </a:t>
                      </a:r>
                      <a:r>
                        <a:rPr lang="en-GB" sz="700" dirty="0">
                          <a:effectLst/>
                        </a:rPr>
                        <a:t>can subtract a three-digit number and hundreds mentally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8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10. I </a:t>
                      </a:r>
                      <a:r>
                        <a:rPr lang="en-GB" sz="700" dirty="0">
                          <a:effectLst/>
                        </a:rPr>
                        <a:t>can add numbers from three digits, using formal written methods of </a:t>
                      </a:r>
                      <a:r>
                        <a:rPr lang="en-GB" sz="700" u="sng" dirty="0">
                          <a:effectLst/>
                        </a:rPr>
                        <a:t>column addition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8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11. I </a:t>
                      </a:r>
                      <a:r>
                        <a:rPr lang="en-GB" sz="700" dirty="0">
                          <a:effectLst/>
                        </a:rPr>
                        <a:t>can subtract numbers from three digits, using formal written methods of </a:t>
                      </a:r>
                      <a:r>
                        <a:rPr lang="en-GB" sz="700" u="sng" dirty="0">
                          <a:effectLst/>
                        </a:rPr>
                        <a:t>column subtraction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8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12. I </a:t>
                      </a:r>
                      <a:r>
                        <a:rPr lang="en-GB" sz="700" dirty="0">
                          <a:effectLst/>
                        </a:rPr>
                        <a:t>can solve problems with missing number problems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588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13. I </a:t>
                      </a:r>
                      <a:r>
                        <a:rPr lang="en-GB" sz="700" dirty="0">
                          <a:effectLst/>
                        </a:rPr>
                        <a:t>can solve problems using number facts and place value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8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14. I </a:t>
                      </a:r>
                      <a:r>
                        <a:rPr lang="en-GB" sz="700" dirty="0">
                          <a:effectLst/>
                        </a:rPr>
                        <a:t>can solve problems using more complex addition and subtraction.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4407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Multi &amp; Division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37141" marR="37141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15. I </a:t>
                      </a:r>
                      <a:r>
                        <a:rPr lang="en-GB" sz="700" dirty="0">
                          <a:effectLst/>
                        </a:rPr>
                        <a:t>can recall/use multiplication and division facts for the 3 x 4x and 8x table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44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16. I </a:t>
                      </a:r>
                      <a:r>
                        <a:rPr lang="en-GB" sz="700" dirty="0">
                          <a:effectLst/>
                        </a:rPr>
                        <a:t>can calculate multiplication up to two-digit numbers times one-digit numbers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44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17. I </a:t>
                      </a:r>
                      <a:r>
                        <a:rPr lang="en-GB" sz="700" dirty="0">
                          <a:effectLst/>
                        </a:rPr>
                        <a:t>can calculate for division for two-digit numbers by one-digit numbers (with remainders)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44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18. I </a:t>
                      </a:r>
                      <a:r>
                        <a:rPr lang="en-GB" sz="700" dirty="0">
                          <a:effectLst/>
                        </a:rPr>
                        <a:t>can solve problems involving multiplication and division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813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Fractions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37141" marR="37141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19. I </a:t>
                      </a:r>
                      <a:r>
                        <a:rPr lang="en-GB" sz="700" dirty="0">
                          <a:effectLst/>
                        </a:rPr>
                        <a:t>recognise, find and write fractions of a set of objects (with 1 or more as numerator and small </a:t>
                      </a:r>
                      <a:r>
                        <a:rPr lang="en-GB" sz="700" dirty="0" smtClean="0">
                          <a:effectLst/>
                        </a:rPr>
                        <a:t>denominators)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44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20. I </a:t>
                      </a:r>
                      <a:r>
                        <a:rPr lang="en-GB" sz="700" dirty="0">
                          <a:effectLst/>
                        </a:rPr>
                        <a:t>can add fractions with the same denominator within one whole 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44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21. I </a:t>
                      </a:r>
                      <a:r>
                        <a:rPr lang="en-GB" sz="700" dirty="0">
                          <a:effectLst/>
                        </a:rPr>
                        <a:t>can subtract fractions with the same denominator within one whole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44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22. I </a:t>
                      </a:r>
                      <a:r>
                        <a:rPr lang="en-GB" sz="700" dirty="0">
                          <a:effectLst/>
                        </a:rPr>
                        <a:t>can solve problems with fractions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254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Measurement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37141" marR="37141" marT="0" marB="0" vert="vert27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23. I </a:t>
                      </a:r>
                      <a:r>
                        <a:rPr lang="en-GB" sz="700" dirty="0">
                          <a:effectLst/>
                        </a:rPr>
                        <a:t>can measure the perimeter of simple 2-D shapes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20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24. I </a:t>
                      </a:r>
                      <a:r>
                        <a:rPr lang="en-GB" sz="700" dirty="0">
                          <a:effectLst/>
                        </a:rPr>
                        <a:t>can add amounts of money using both £ and p 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8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25. I </a:t>
                      </a:r>
                      <a:r>
                        <a:rPr lang="en-GB" sz="700" dirty="0">
                          <a:effectLst/>
                        </a:rPr>
                        <a:t>can subtract amounts of money to give change using £ and p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34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26. I </a:t>
                      </a:r>
                      <a:r>
                        <a:rPr lang="en-GB" sz="700" dirty="0">
                          <a:effectLst/>
                        </a:rPr>
                        <a:t>can tell and write the time from an analogue clock, including 12-hour and 24-hour clocks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3403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effectLst/>
                        </a:rPr>
                        <a:t>Shape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37141" marR="37141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27. I </a:t>
                      </a:r>
                      <a:r>
                        <a:rPr lang="en-GB" sz="700" dirty="0">
                          <a:effectLst/>
                        </a:rPr>
                        <a:t>recognise angles as a property of shape or a description of a turn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3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28. I </a:t>
                      </a:r>
                      <a:r>
                        <a:rPr lang="en-GB" sz="700" dirty="0">
                          <a:effectLst/>
                        </a:rPr>
                        <a:t>can identify right angles 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488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29. I </a:t>
                      </a:r>
                      <a:r>
                        <a:rPr lang="en-GB" sz="700" dirty="0">
                          <a:effectLst/>
                        </a:rPr>
                        <a:t>can recognise that two right angles make a half-turn, three make three quarters of a turn and four a </a:t>
                      </a:r>
                      <a:r>
                        <a:rPr lang="en-GB" sz="700" dirty="0" smtClean="0">
                          <a:effectLst/>
                        </a:rPr>
                        <a:t>complete </a:t>
                      </a:r>
                      <a:r>
                        <a:rPr lang="en-GB" sz="700" dirty="0">
                          <a:effectLst/>
                        </a:rPr>
                        <a:t>turn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33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effectLst/>
                        </a:rPr>
                        <a:t>30. I </a:t>
                      </a:r>
                      <a:r>
                        <a:rPr lang="en-GB" sz="700" dirty="0">
                          <a:effectLst/>
                        </a:rPr>
                        <a:t>can identify whether angles are greater than or less than a right angle</a:t>
                      </a:r>
                      <a:endParaRPr lang="en-GB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41" marR="37141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38" y="167265"/>
            <a:ext cx="3913187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5279450" y="1967490"/>
            <a:ext cx="4343400" cy="15097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979994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-180" dirty="0" err="1" smtClean="0">
                <a:ln w="10541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Wombwell</a:t>
            </a:r>
            <a:r>
              <a:rPr lang="en-GB" sz="3600" b="1" kern="10" spc="-180" dirty="0" smtClean="0">
                <a:ln w="10541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Park Street </a:t>
            </a:r>
          </a:p>
          <a:p>
            <a:pPr algn="ctr" rtl="0">
              <a:buNone/>
            </a:pPr>
            <a:r>
              <a:rPr lang="en-GB" sz="3600" b="1" kern="10" spc="-180" dirty="0" smtClean="0">
                <a:ln w="10541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Primary School</a:t>
            </a:r>
            <a:endParaRPr lang="en-GB" sz="3600" b="1" kern="10" spc="-180" dirty="0">
              <a:ln w="10541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5492175" y="5434590"/>
            <a:ext cx="3862388" cy="1174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0" smtClean="0">
                <a:ln w="10541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Working at the </a:t>
            </a:r>
          </a:p>
          <a:p>
            <a:pPr algn="ctr" rtl="0">
              <a:buNone/>
            </a:pPr>
            <a:r>
              <a:rPr lang="en-GB" sz="3600" b="1" kern="10" spc="0" smtClean="0">
                <a:ln w="10541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Expected Standard</a:t>
            </a:r>
          </a:p>
          <a:p>
            <a:pPr algn="ctr" rtl="0">
              <a:buNone/>
            </a:pPr>
            <a:r>
              <a:rPr lang="en-GB" sz="3600" b="1" kern="10" spc="0" smtClean="0">
                <a:ln w="10541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Year 3</a:t>
            </a:r>
            <a:endParaRPr lang="en-GB" sz="3600" b="1" kern="10" spc="0">
              <a:ln w="10541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1" t="11305" r="1906" b="27133"/>
          <a:stretch>
            <a:fillRect/>
          </a:stretch>
        </p:blipFill>
        <p:spPr bwMode="auto">
          <a:xfrm>
            <a:off x="5031800" y="3042227"/>
            <a:ext cx="4764088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9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809286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0"/>
            <a:ext cx="10287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2" descr="14809286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239" y="0"/>
            <a:ext cx="10287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22623" y="410964"/>
            <a:ext cx="3144837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0" smtClean="0">
                <a:ln w="10541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READING</a:t>
            </a:r>
            <a:endParaRPr lang="en-GB" sz="3600" b="1" kern="10" spc="0">
              <a:ln w="10541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5138038" y="410964"/>
            <a:ext cx="314642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b="1" kern="10" spc="0" dirty="0" smtClean="0">
                <a:ln w="10541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WRITING</a:t>
            </a:r>
            <a:endParaRPr lang="en-GB" sz="3600" b="1" kern="10" spc="0" dirty="0">
              <a:ln w="10541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79688"/>
              </p:ext>
            </p:extLst>
          </p:nvPr>
        </p:nvGraphicFramePr>
        <p:xfrm>
          <a:off x="5383363" y="1499533"/>
          <a:ext cx="4280214" cy="52519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4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793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65 Medium"/>
                        </a:rPr>
                        <a:t>Each child must be able to meet these standards across a wide range of genre i.e. story, persuasion, recount, report </a:t>
                      </a:r>
                      <a:r>
                        <a:rPr lang="en-GB" sz="7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65 Medium"/>
                        </a:rPr>
                        <a:t>etc</a:t>
                      </a:r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65 Medium"/>
                        </a:rPr>
                        <a:t>…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93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Planning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1. 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discuss writing similar to that which they are planning to write in order imitate its structure, vocabulary and grammar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2. with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discussion create settings, characters and plot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3. start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to organise paragraphs 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93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 </a:t>
                      </a:r>
                      <a:r>
                        <a:rPr lang="en-GB" sz="7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Punctuation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• marking most sentences with: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 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4. capital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letters and full stops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vert="vert27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5. question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marks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6. exclamation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marks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and with some use of: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7. </a:t>
                      </a: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start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using commas after fronted </a:t>
                      </a: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adverbials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7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8. possession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and the possessive apostrophe for regular plural nouns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268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9. using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and punctuating direct speech in independent writing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793"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Sentences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10. use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a range of sentence structures (simple, compound and complex)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when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if 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because </a:t>
                      </a:r>
                      <a:endParaRPr lang="en-GB" sz="7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although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793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Grammar</a:t>
                      </a: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11. build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a varied and rich vocabulary with use of adjectives, and adverbs expressing time, place and cause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12. begin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to use the present perfect form of verbs in contrast to the past tense (have eaten, have been eating)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49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13. begin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using fronted adverbials</a:t>
                      </a: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*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14. start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to choose nouns or pronouns appropriately to avoid repetition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15. start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to propose changes to grammar and vocabulary to improve consistency, including the accurate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5959">
                <a:tc rowSpan="5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Spelling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vert="vert27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16.</a:t>
                      </a:r>
                      <a:r>
                        <a:rPr lang="en-GB" sz="7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 </a:t>
                      </a: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spelling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many common exception words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406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17. begin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to spell further homophones (words that sound the same)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18.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65 Medium"/>
                        </a:rPr>
                        <a:t>spelling of high frequency words (all year 1 and 2 and most of year 3) 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19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adding prefixes to spell some words correctly in their writing, e.g. un, dis, </a:t>
                      </a:r>
                      <a:r>
                        <a:rPr lang="en-GB" sz="7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mis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, re, super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7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20.</a:t>
                      </a:r>
                      <a:r>
                        <a:rPr lang="en-GB" sz="7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 </a:t>
                      </a: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adding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suffixes to spell some words correctly in their writing, e.g. </a:t>
                      </a:r>
                      <a:r>
                        <a:rPr lang="en-GB" sz="7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er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, </a:t>
                      </a:r>
                      <a:r>
                        <a:rPr lang="en-GB" sz="7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ing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, </a:t>
                      </a:r>
                      <a:r>
                        <a:rPr lang="en-GB" sz="7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ly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, </a:t>
                      </a:r>
                      <a:r>
                        <a:rPr lang="en-GB" sz="7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ation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79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  <a:p>
                      <a:r>
                        <a:rPr lang="en-GB" sz="700" dirty="0" smtClean="0">
                          <a:latin typeface="+mj-lt"/>
                        </a:rPr>
                        <a:t>Handwriting</a:t>
                      </a:r>
                      <a:endParaRPr lang="en-GB" sz="700" dirty="0">
                        <a:latin typeface="+mj-lt"/>
                      </a:endParaRPr>
                    </a:p>
                  </a:txBody>
                  <a:tcPr marL="68580" marR="68580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21.</a:t>
                      </a:r>
                      <a:r>
                        <a:rPr lang="en-GB" sz="700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 </a:t>
                      </a: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using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the diagonal and horizontal strokes needed to join letters 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11553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vert="vert27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7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22. understand </a:t>
                      </a:r>
                      <a:r>
                        <a:rPr lang="en-GB" sz="7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which letters, when adjacent to one another, are best left </a:t>
                      </a:r>
                      <a:r>
                        <a:rPr lang="en-GB" sz="7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venir LT Std 55 Roman"/>
                        </a:rPr>
                        <a:t>unjoined</a:t>
                      </a:r>
                      <a:endParaRPr lang="en-GB" sz="7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lvl="0" indent="-342900">
                        <a:lnSpc>
                          <a:spcPct val="2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Avenir LT Std 65 Medium"/>
                        <a:ea typeface="Calibri" panose="020F0502020204030204" pitchFamily="34" charset="0"/>
                        <a:cs typeface="Avenir LT Std 65 Medium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46" y="1443772"/>
            <a:ext cx="4396802" cy="272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6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790</Words>
  <Application>Microsoft Office PowerPoint</Application>
  <PresentationFormat>A4 Paper (210x297 mm)</PresentationFormat>
  <Paragraphs>81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Black</vt:lpstr>
      <vt:lpstr>Avenir LT Std 55 Roman</vt:lpstr>
      <vt:lpstr>Avenir LT Std 65 Medium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a.fidment</dc:creator>
  <cp:lastModifiedBy>Chloe Baxter</cp:lastModifiedBy>
  <cp:revision>8</cp:revision>
  <cp:lastPrinted>2018-06-14T15:44:32Z</cp:lastPrinted>
  <dcterms:created xsi:type="dcterms:W3CDTF">2018-06-14T07:25:23Z</dcterms:created>
  <dcterms:modified xsi:type="dcterms:W3CDTF">2020-04-28T13:25:19Z</dcterms:modified>
</cp:coreProperties>
</file>