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71" r:id="rId3"/>
    <p:sldId id="263" r:id="rId4"/>
    <p:sldId id="257" r:id="rId5"/>
    <p:sldId id="266" r:id="rId6"/>
    <p:sldId id="272" r:id="rId7"/>
    <p:sldId id="258" r:id="rId8"/>
    <p:sldId id="259" r:id="rId9"/>
    <p:sldId id="261" r:id="rId10"/>
    <p:sldId id="265" r:id="rId11"/>
    <p:sldId id="260" r:id="rId12"/>
    <p:sldId id="273" r:id="rId13"/>
    <p:sldId id="274" r:id="rId14"/>
    <p:sldId id="264" r:id="rId15"/>
    <p:sldId id="262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44B91-8583-453C-AD73-E6A845BF5412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08EA6-D93D-400A-A2A9-2C385287B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69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FDEBA0-F43B-4919-A9BB-3BCFDB709CD3}" type="datetimeFigureOut">
              <a:rPr lang="en-GB" smtClean="0"/>
              <a:t>13/12/2021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C974B1-8984-4E21-9039-F0FBACCC786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arkstreet@ecmtrust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8288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Welcome to </a:t>
            </a:r>
            <a:r>
              <a:rPr lang="en-GB" dirty="0" err="1">
                <a:solidFill>
                  <a:schemeClr val="bg1"/>
                </a:solidFill>
              </a:rPr>
              <a:t>wombwell</a:t>
            </a:r>
            <a:r>
              <a:rPr lang="en-GB" dirty="0">
                <a:solidFill>
                  <a:schemeClr val="bg1"/>
                </a:solidFill>
              </a:rPr>
              <a:t> park street primary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0405" y="4725144"/>
            <a:ext cx="8229600" cy="18288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Shooting stars</a:t>
            </a:r>
          </a:p>
        </p:txBody>
      </p:sp>
      <p:pic>
        <p:nvPicPr>
          <p:cNvPr id="6" name="Picture 5" descr="TREE">
            <a:extLst>
              <a:ext uri="{FF2B5EF4-FFF2-40B4-BE49-F238E27FC236}">
                <a16:creationId xmlns:a16="http://schemas.microsoft.com/office/drawing/2014/main" id="{50217EEF-F3E3-4E01-9CB8-3363217DE96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97" y="2602632"/>
            <a:ext cx="3744416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943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46"/>
    </mc:Choice>
    <mc:Fallback xmlns="">
      <p:transition spd="slow" advTm="954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Golden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Be gentle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Listen to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Work hard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Look after property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Be honest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Be kind and helpful</a:t>
            </a:r>
          </a:p>
        </p:txBody>
      </p:sp>
    </p:spTree>
    <p:extLst>
      <p:ext uri="{BB962C8B-B14F-4D97-AF65-F5344CB8AC3E}">
        <p14:creationId xmlns:p14="http://schemas.microsoft.com/office/powerpoint/2010/main" val="147563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46"/>
    </mc:Choice>
    <mc:Fallback xmlns="">
      <p:transition spd="slow" advTm="1094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What to bring to nursery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Suitable clothing for outdoor learning in all weathers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A pair of wellies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Book bag (if you wish)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Named water bottle with fresh water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Bag with a change of clothes and changing equipment if needed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Snack money- £1.00 per week voluntary contribution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6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732"/>
    </mc:Choice>
    <mc:Fallback xmlns="">
      <p:transition spd="slow" advTm="9673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What to wear to nursery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School Uniform: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White or burgundy polo shirt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Burgundy sweatshirt, jumper, or cardigan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Grey trousers/ shorts, dress or skirt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Summer dresses are blue and white checked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Jewellery- only stud earrings and a watch can be worn.</a:t>
            </a:r>
            <a:endParaRPr lang="en-GB" dirty="0"/>
          </a:p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PLEASE label everything with your child’s name</a:t>
            </a:r>
          </a:p>
        </p:txBody>
      </p:sp>
    </p:spTree>
    <p:extLst>
      <p:ext uri="{BB962C8B-B14F-4D97-AF65-F5344CB8AC3E}">
        <p14:creationId xmlns:p14="http://schemas.microsoft.com/office/powerpoint/2010/main" val="33378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55"/>
    </mc:Choice>
    <mc:Fallback xmlns="">
      <p:transition spd="slow" advTm="4235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Keeping your child safe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If someone different is to collect your child, please try to inform a member of staff before hand and introduce them if possible. If the change is unexpected during the session, please inform the school office.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We will not allow your child to go with anyone we have not met before unless we have been informed. We will always contact you to check.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We do not allow nursery children to go with anyone under the age of 16 (unless parents sign a disclaimer)</a:t>
            </a:r>
          </a:p>
        </p:txBody>
      </p:sp>
    </p:spTree>
    <p:extLst>
      <p:ext uri="{BB962C8B-B14F-4D97-AF65-F5344CB8AC3E}">
        <p14:creationId xmlns:p14="http://schemas.microsoft.com/office/powerpoint/2010/main" val="1656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283"/>
    </mc:Choice>
    <mc:Fallback xmlns="">
      <p:transition spd="slow" advTm="5428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New starter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Please ensure all forms are completed  and handed in before your child starts nursery.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Please ensure we are aware of any medical or dietary needs before your child joins us</a:t>
            </a:r>
            <a:r>
              <a:rPr lang="en-GB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070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00"/>
    </mc:Choice>
    <mc:Fallback xmlns="">
      <p:transition spd="slow" advTm="32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br>
              <a:rPr lang="en-GB" sz="8800" dirty="0">
                <a:solidFill>
                  <a:schemeClr val="bg1"/>
                </a:solidFill>
              </a:rPr>
            </a:br>
            <a:br>
              <a:rPr lang="en-GB" sz="8800" dirty="0">
                <a:solidFill>
                  <a:schemeClr val="bg1"/>
                </a:solidFill>
              </a:rPr>
            </a:br>
            <a:br>
              <a:rPr lang="en-GB" sz="8800" dirty="0">
                <a:solidFill>
                  <a:schemeClr val="bg1"/>
                </a:solidFill>
              </a:rPr>
            </a:br>
            <a:r>
              <a:rPr lang="en-GB" sz="8800" dirty="0">
                <a:solidFill>
                  <a:schemeClr val="bg1"/>
                </a:solidFill>
              </a:rPr>
              <a:t>Any questions?</a:t>
            </a:r>
            <a:br>
              <a:rPr lang="en-GB" sz="8800" dirty="0">
                <a:solidFill>
                  <a:schemeClr val="bg1"/>
                </a:solidFill>
              </a:rPr>
            </a:b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dirty="0">
                <a:solidFill>
                  <a:schemeClr val="bg1"/>
                </a:solidFill>
              </a:rPr>
              <a:t>If you have any questions, please contact us at the school by telephone (01226 752029) or email (</a:t>
            </a:r>
            <a:r>
              <a:rPr lang="en-GB" sz="3600" dirty="0">
                <a:solidFill>
                  <a:schemeClr val="bg1"/>
                </a:solidFill>
                <a:hlinkClick r:id="rId2"/>
              </a:rPr>
              <a:t>parkstreet@ecmtrust.co.uk</a:t>
            </a:r>
            <a:r>
              <a:rPr lang="en-GB" sz="3600" dirty="0">
                <a:solidFill>
                  <a:schemeClr val="bg1"/>
                </a:solidFill>
              </a:rPr>
              <a:t>) and we will be happy to help.</a:t>
            </a:r>
            <a:br>
              <a:rPr lang="en-GB" sz="3600" dirty="0">
                <a:solidFill>
                  <a:schemeClr val="bg1"/>
                </a:solidFill>
              </a:rPr>
            </a:b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9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01"/>
    </mc:Choice>
    <mc:Fallback xmlns="">
      <p:transition spd="slow" advTm="2040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Key information to note: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5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GB" dirty="0"/>
          </a:p>
          <a:p>
            <a:endParaRPr lang="en-GB" b="1" dirty="0"/>
          </a:p>
          <a:p>
            <a:pPr marL="68580" indent="0">
              <a:buNone/>
            </a:pPr>
            <a:endParaRPr lang="en-GB" b="1" dirty="0"/>
          </a:p>
          <a:p>
            <a:pPr marL="68580" indent="0"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68580" indent="0"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68580" indent="0"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68580" indent="0" algn="ctr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68580" indent="0" algn="ctr">
              <a:buNone/>
            </a:pPr>
            <a:r>
              <a:rPr lang="en-GB" b="1" dirty="0">
                <a:solidFill>
                  <a:schemeClr val="bg1"/>
                </a:solidFill>
              </a:rPr>
              <a:t>Every Child Matters Multi Academy Trust</a:t>
            </a:r>
          </a:p>
          <a:p>
            <a:pPr marL="6858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Mrs Wilson – CEO</a:t>
            </a:r>
          </a:p>
          <a:p>
            <a:r>
              <a:rPr lang="en-GB" sz="2200" dirty="0">
                <a:solidFill>
                  <a:schemeClr val="bg1"/>
                </a:solidFill>
              </a:rPr>
              <a:t>Mrs Lawson – </a:t>
            </a:r>
            <a:r>
              <a:rPr lang="en-GB" sz="2200" dirty="0" err="1">
                <a:solidFill>
                  <a:schemeClr val="bg1"/>
                </a:solidFill>
              </a:rPr>
              <a:t>Headteacher</a:t>
            </a: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Mrs Longden – Deputy Head </a:t>
            </a:r>
          </a:p>
          <a:p>
            <a:r>
              <a:rPr lang="en-GB" sz="2200" dirty="0">
                <a:solidFill>
                  <a:schemeClr val="bg1"/>
                </a:solidFill>
              </a:rPr>
              <a:t>Miss McGinnes – Foundation Stage and Key Stage One Leader</a:t>
            </a:r>
          </a:p>
          <a:p>
            <a:r>
              <a:rPr lang="en-GB" sz="2200" dirty="0">
                <a:solidFill>
                  <a:schemeClr val="bg1"/>
                </a:solidFill>
              </a:rPr>
              <a:t>Mr Fidment- </a:t>
            </a:r>
            <a:r>
              <a:rPr lang="en-GB" sz="2200" dirty="0" err="1">
                <a:solidFill>
                  <a:schemeClr val="bg1"/>
                </a:solidFill>
              </a:rPr>
              <a:t>SENCo</a:t>
            </a:r>
            <a:endParaRPr lang="en-GB" sz="2200" dirty="0">
              <a:solidFill>
                <a:schemeClr val="bg1"/>
              </a:solidFill>
            </a:endParaRPr>
          </a:p>
          <a:p>
            <a:r>
              <a:rPr lang="en-GB" sz="2200" dirty="0">
                <a:solidFill>
                  <a:schemeClr val="bg1"/>
                </a:solidFill>
              </a:rPr>
              <a:t>Mrs Hitchens – Parent Support Advisor</a:t>
            </a: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347864" y="1196752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High View PLC</a:t>
            </a:r>
          </a:p>
        </p:txBody>
      </p:sp>
      <p:sp>
        <p:nvSpPr>
          <p:cNvPr id="6" name="Rectangle 5"/>
          <p:cNvSpPr/>
          <p:nvPr/>
        </p:nvSpPr>
        <p:spPr>
          <a:xfrm>
            <a:off x="6009033" y="116867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Hoyland</a:t>
            </a:r>
            <a:r>
              <a:rPr lang="en-GB" dirty="0"/>
              <a:t> Springwood Primary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1196752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Wombwell</a:t>
            </a:r>
            <a:r>
              <a:rPr lang="en-GB" dirty="0"/>
              <a:t> Park Street Primary</a:t>
            </a:r>
          </a:p>
        </p:txBody>
      </p:sp>
      <p:sp>
        <p:nvSpPr>
          <p:cNvPr id="8" name="Rectangle 7"/>
          <p:cNvSpPr/>
          <p:nvPr/>
        </p:nvSpPr>
        <p:spPr>
          <a:xfrm>
            <a:off x="2107874" y="242088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Kexborough</a:t>
            </a:r>
            <a:r>
              <a:rPr lang="en-GB" dirty="0"/>
              <a:t> Primary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8024" y="2420888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Wellgate</a:t>
            </a:r>
            <a:r>
              <a:rPr lang="en-GB" dirty="0"/>
              <a:t> Primary</a:t>
            </a:r>
          </a:p>
        </p:txBody>
      </p:sp>
    </p:spTree>
    <p:extLst>
      <p:ext uri="{BB962C8B-B14F-4D97-AF65-F5344CB8AC3E}">
        <p14:creationId xmlns:p14="http://schemas.microsoft.com/office/powerpoint/2010/main" val="156885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21"/>
    </mc:Choice>
    <mc:Fallback xmlns="">
      <p:transition spd="slow" advTm="1022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Nursery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GB" sz="3200" b="1" u="sng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u="sng" dirty="0">
                <a:solidFill>
                  <a:schemeClr val="bg1"/>
                </a:solidFill>
              </a:rPr>
              <a:t>EYFS leader  and Nursery Teacher </a:t>
            </a:r>
          </a:p>
          <a:p>
            <a:pPr marL="137160" indent="0" algn="ctr">
              <a:buNone/>
            </a:pPr>
            <a:r>
              <a:rPr lang="en-GB" sz="3200" b="1" dirty="0">
                <a:solidFill>
                  <a:schemeClr val="bg1"/>
                </a:solidFill>
              </a:rPr>
              <a:t>Miss C McGinnes</a:t>
            </a:r>
          </a:p>
          <a:p>
            <a:pPr marL="137160" indent="0" algn="ctr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u="sng" dirty="0">
                <a:solidFill>
                  <a:schemeClr val="bg1"/>
                </a:solidFill>
              </a:rPr>
              <a:t>Early Years Practitioner</a:t>
            </a:r>
          </a:p>
          <a:p>
            <a:pPr marL="137160" indent="0" algn="ctr">
              <a:buNone/>
            </a:pPr>
            <a:r>
              <a:rPr lang="en-GB" sz="3200" b="1" dirty="0">
                <a:solidFill>
                  <a:schemeClr val="bg1"/>
                </a:solidFill>
              </a:rPr>
              <a:t>Mrs C Hart</a:t>
            </a:r>
          </a:p>
          <a:p>
            <a:pPr marL="137160" indent="0" algn="ctr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999CA7-03E4-4F27-8163-437267377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714714"/>
            <a:ext cx="1333333" cy="17142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373CF4-355E-427D-9851-AB1659834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77072"/>
            <a:ext cx="1333333" cy="1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0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53"/>
    </mc:Choice>
    <mc:Fallback xmlns="">
      <p:transition spd="slow" advTm="2275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Starting in nursery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3600" b="1" dirty="0">
                <a:solidFill>
                  <a:schemeClr val="bg1"/>
                </a:solidFill>
              </a:rPr>
              <a:t>Work together with parents to ensure a smooth transition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600" b="1" dirty="0">
                <a:solidFill>
                  <a:schemeClr val="bg1"/>
                </a:solidFill>
              </a:rPr>
              <a:t>Visits for children prior to start date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600" b="1" dirty="0">
                <a:solidFill>
                  <a:schemeClr val="bg1"/>
                </a:solidFill>
              </a:rPr>
              <a:t>Two new children each session to allow us to spend time settling them in</a:t>
            </a:r>
          </a:p>
          <a:p>
            <a:pPr marL="13716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41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93"/>
    </mc:Choice>
    <mc:Fallback xmlns="">
      <p:transition spd="slow" advTm="5679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Session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GB" b="1" u="sng" dirty="0">
                <a:solidFill>
                  <a:schemeClr val="bg1"/>
                </a:solidFill>
              </a:rPr>
              <a:t>Morning nursery:</a:t>
            </a:r>
          </a:p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8.15am- 11.15am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GB" b="1" u="sng" dirty="0">
                <a:solidFill>
                  <a:schemeClr val="bg1"/>
                </a:solidFill>
              </a:rPr>
              <a:t>Afternoon nursery:</a:t>
            </a:r>
          </a:p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12.30pm- 3.30pm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GB" b="1" dirty="0">
                <a:solidFill>
                  <a:schemeClr val="bg1"/>
                </a:solidFill>
              </a:rPr>
              <a:t>Please queue up with your child outside the nursery gates.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96"/>
    </mc:Choice>
    <mc:Fallback xmlns="">
      <p:transition spd="slow" advTm="294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Attendance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Park Street Attendance policy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Holidays</a:t>
            </a:r>
          </a:p>
          <a:p>
            <a:pPr marL="13716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What to do if your child is ill and cannot attend nursery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r>
              <a:rPr lang="en-GB" b="1">
                <a:solidFill>
                  <a:schemeClr val="bg1"/>
                </a:solidFill>
              </a:rPr>
              <a:t>Covid-19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81"/>
    </mc:Choice>
    <mc:Fallback xmlns="">
      <p:transition spd="slow" advTm="4578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Partnership with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Seesaw app used to share learning and provide suggestions of activities to try at home.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Weekly newsletter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Library books sent home each Friday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Toys and games library available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Parent workshops/ Stay and Play sessions (when it is safe to allow extra adults in the setting)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Wow moment leaves</a:t>
            </a:r>
          </a:p>
        </p:txBody>
      </p:sp>
    </p:spTree>
    <p:extLst>
      <p:ext uri="{BB962C8B-B14F-4D97-AF65-F5344CB8AC3E}">
        <p14:creationId xmlns:p14="http://schemas.microsoft.com/office/powerpoint/2010/main" val="139396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66"/>
    </mc:Choice>
    <mc:Fallback xmlns="">
      <p:transition spd="slow" advTm="9506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Follow EYFS curriculum in nursery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Seven areas of learning with a big focus on Personal, Social and Emotional Development, Physical Development and Communication and Language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Play based learning activities both indoors and outdoors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chemeClr val="bg1"/>
                </a:solidFill>
              </a:rPr>
              <a:t>Mixture of self chosen activities, group times and adult led activities</a:t>
            </a:r>
          </a:p>
        </p:txBody>
      </p:sp>
    </p:spTree>
    <p:extLst>
      <p:ext uri="{BB962C8B-B14F-4D97-AF65-F5344CB8AC3E}">
        <p14:creationId xmlns:p14="http://schemas.microsoft.com/office/powerpoint/2010/main" val="204269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55"/>
    </mc:Choice>
    <mc:Fallback xmlns="">
      <p:transition spd="slow" advTm="8265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Welly Walk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Every week on Fridays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Visit the nature reserve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Need a pair of wellies and suitable clothing for the weather/ jeans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b="1" dirty="0">
                <a:solidFill>
                  <a:schemeClr val="bg1"/>
                </a:solidFill>
              </a:rPr>
              <a:t>All activities have been risk assessed.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65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876"/>
    </mc:Choice>
    <mc:Fallback xmlns="">
      <p:transition spd="slow" advTm="42876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541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Welcome to wombwell park street primary</vt:lpstr>
      <vt:lpstr>Key information to note:</vt:lpstr>
      <vt:lpstr>Nursery Staff</vt:lpstr>
      <vt:lpstr>Starting in nursery</vt:lpstr>
      <vt:lpstr>Session times</vt:lpstr>
      <vt:lpstr>Attendance Matters</vt:lpstr>
      <vt:lpstr>Partnership with parents</vt:lpstr>
      <vt:lpstr>The curriculum</vt:lpstr>
      <vt:lpstr>Welly Walk</vt:lpstr>
      <vt:lpstr>Golden rules</vt:lpstr>
      <vt:lpstr>What to bring to nursery</vt:lpstr>
      <vt:lpstr>What to wear to nursery</vt:lpstr>
      <vt:lpstr>Keeping your child safe</vt:lpstr>
      <vt:lpstr>New starter forms</vt:lpstr>
      <vt:lpstr>   Any questions?  If you have any questions, please contact us at the school by telephone (01226 752029) or email (parkstreet@ecmtrust.co.uk) and we will be happy to help.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wombwell park street primary</dc:title>
  <dc:creator>c.mcginnes</dc:creator>
  <cp:lastModifiedBy>C McGinnes</cp:lastModifiedBy>
  <cp:revision>53</cp:revision>
  <cp:lastPrinted>2018-06-29T13:22:05Z</cp:lastPrinted>
  <dcterms:created xsi:type="dcterms:W3CDTF">2014-07-08T18:33:26Z</dcterms:created>
  <dcterms:modified xsi:type="dcterms:W3CDTF">2021-12-13T17:24:41Z</dcterms:modified>
</cp:coreProperties>
</file>