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74" r:id="rId3"/>
    <p:sldId id="288" r:id="rId4"/>
    <p:sldId id="272" r:id="rId5"/>
    <p:sldId id="287" r:id="rId6"/>
    <p:sldId id="279" r:id="rId7"/>
    <p:sldId id="273" r:id="rId8"/>
    <p:sldId id="284" r:id="rId9"/>
    <p:sldId id="289" r:id="rId10"/>
    <p:sldId id="290" r:id="rId11"/>
    <p:sldId id="291" r:id="rId12"/>
    <p:sldId id="292" r:id="rId13"/>
    <p:sldId id="29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DFF"/>
    <a:srgbClr val="99FF99"/>
    <a:srgbClr val="FF99FF"/>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17372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895C98-FDA0-4969-A061-6305B422B051}"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91059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658607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1786509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103535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F895C98-FDA0-4969-A061-6305B422B051}"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380391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F895C98-FDA0-4969-A061-6305B422B051}" type="datetimeFigureOut">
              <a:rPr lang="en-GB" smtClean="0"/>
              <a:t>10/01/2023</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1266281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3864046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423582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1662232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895C98-FDA0-4969-A061-6305B422B051}"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501480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895C98-FDA0-4969-A061-6305B422B051}"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360003646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895C98-FDA0-4969-A061-6305B422B051}"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65629114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895C98-FDA0-4969-A061-6305B422B051}"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25386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95C98-FDA0-4969-A061-6305B422B051}"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280461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895C98-FDA0-4969-A061-6305B422B051}"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39379004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F895C98-FDA0-4969-A061-6305B422B051}"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D9B50F-0515-424D-866E-19A4C21F7FFE}" type="slidenum">
              <a:rPr lang="en-GB" smtClean="0"/>
              <a:t>‹#›</a:t>
            </a:fld>
            <a:endParaRPr lang="en-GB"/>
          </a:p>
        </p:txBody>
      </p:sp>
    </p:spTree>
    <p:extLst>
      <p:ext uri="{BB962C8B-B14F-4D97-AF65-F5344CB8AC3E}">
        <p14:creationId xmlns:p14="http://schemas.microsoft.com/office/powerpoint/2010/main" val="34970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CDFF">
            <a:alpha val="0"/>
          </a:srgbClr>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F895C98-FDA0-4969-A061-6305B422B051}" type="datetimeFigureOut">
              <a:rPr lang="en-GB" smtClean="0"/>
              <a:t>10/01/2023</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0D9B50F-0515-424D-866E-19A4C21F7FFE}" type="slidenum">
              <a:rPr lang="en-GB" smtClean="0"/>
              <a:t>‹#›</a:t>
            </a:fld>
            <a:endParaRPr lang="en-GB"/>
          </a:p>
        </p:txBody>
      </p:sp>
    </p:spTree>
    <p:extLst>
      <p:ext uri="{BB962C8B-B14F-4D97-AF65-F5344CB8AC3E}">
        <p14:creationId xmlns:p14="http://schemas.microsoft.com/office/powerpoint/2010/main" val="133047252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Reading%20model%20slides.noteboo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973668"/>
            <a:ext cx="10907486" cy="706964"/>
          </a:xfrm>
        </p:spPr>
        <p:txBody>
          <a:bodyPr/>
          <a:lstStyle/>
          <a:p>
            <a:pPr algn="ctr"/>
            <a:r>
              <a:rPr lang="en-GB" dirty="0" err="1">
                <a:latin typeface="XCCW Joined 1a" panose="03050602040000000000" pitchFamily="66" charset="0"/>
              </a:rPr>
              <a:t>Wombwell</a:t>
            </a:r>
            <a:r>
              <a:rPr lang="en-GB" dirty="0">
                <a:latin typeface="XCCW Joined 1a" panose="03050602040000000000" pitchFamily="66" charset="0"/>
              </a:rPr>
              <a:t> Park Street Primary School</a:t>
            </a:r>
          </a:p>
        </p:txBody>
      </p:sp>
      <p:sp>
        <p:nvSpPr>
          <p:cNvPr id="4" name="Rectangle 3"/>
          <p:cNvSpPr/>
          <p:nvPr/>
        </p:nvSpPr>
        <p:spPr>
          <a:xfrm>
            <a:off x="1894115" y="2497070"/>
            <a:ext cx="8011071" cy="2800767"/>
          </a:xfrm>
          <a:prstGeom prst="rect">
            <a:avLst/>
          </a:prstGeom>
          <a:noFill/>
        </p:spPr>
        <p:txBody>
          <a:bodyPr wrap="square" lIns="91440" tIns="45720" rIns="91440" bIns="45720">
            <a:spAutoFit/>
          </a:bodyPr>
          <a:lstStyle/>
          <a:p>
            <a:pPr algn="ctr"/>
            <a:r>
              <a:rPr lang="en-US" sz="8800" b="1" cap="none" spc="0" dirty="0" smtClean="0">
                <a:ln w="6600">
                  <a:solidFill>
                    <a:schemeClr val="accent2"/>
                  </a:solidFill>
                  <a:prstDash val="solid"/>
                </a:ln>
                <a:solidFill>
                  <a:srgbClr val="F4CDFF"/>
                </a:solidFill>
                <a:effectLst>
                  <a:outerShdw dist="38100" dir="2700000" algn="tl" rotWithShape="0">
                    <a:schemeClr val="accent2"/>
                  </a:outerShdw>
                </a:effectLst>
              </a:rPr>
              <a:t>Reading at Key Stage 2 </a:t>
            </a:r>
            <a:endParaRPr lang="en-US" sz="8800" b="1" cap="none" spc="0" dirty="0">
              <a:ln w="6600">
                <a:solidFill>
                  <a:schemeClr val="accent2"/>
                </a:solidFill>
                <a:prstDash val="solid"/>
              </a:ln>
              <a:solidFill>
                <a:srgbClr val="F4CDFF"/>
              </a:solidFill>
              <a:effectLst>
                <a:outerShdw dist="38100" dir="2700000" algn="tl" rotWithShape="0">
                  <a:schemeClr val="accent2"/>
                </a:outerShdw>
              </a:effectLst>
            </a:endParaRPr>
          </a:p>
        </p:txBody>
      </p:sp>
      <p:sp>
        <p:nvSpPr>
          <p:cNvPr id="5" name="TextBox 4"/>
          <p:cNvSpPr txBox="1"/>
          <p:nvPr/>
        </p:nvSpPr>
        <p:spPr>
          <a:xfrm>
            <a:off x="3855519" y="5212080"/>
            <a:ext cx="4868640" cy="646331"/>
          </a:xfrm>
          <a:prstGeom prst="rect">
            <a:avLst/>
          </a:prstGeom>
          <a:noFill/>
        </p:spPr>
        <p:txBody>
          <a:bodyPr wrap="none" rtlCol="0">
            <a:spAutoFit/>
          </a:bodyPr>
          <a:lstStyle/>
          <a:p>
            <a:pPr algn="ctr"/>
            <a:r>
              <a:rPr lang="en-GB" dirty="0"/>
              <a:t/>
            </a:r>
            <a:br>
              <a:rPr lang="en-GB" dirty="0"/>
            </a:br>
            <a:r>
              <a:rPr lang="en-GB" dirty="0"/>
              <a:t>Lead by: Chloe Baxter (KS2 Literacy Lead)</a:t>
            </a:r>
          </a:p>
        </p:txBody>
      </p:sp>
    </p:spTree>
    <p:extLst>
      <p:ext uri="{BB962C8B-B14F-4D97-AF65-F5344CB8AC3E}">
        <p14:creationId xmlns:p14="http://schemas.microsoft.com/office/powerpoint/2010/main" val="3425796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How is reading taught to the class?</a:t>
            </a:r>
            <a:endParaRPr lang="en-GB" dirty="0">
              <a:latin typeface="XCCW Joined 1a" panose="03050602040000000000" pitchFamily="66" charset="0"/>
            </a:endParaRPr>
          </a:p>
        </p:txBody>
      </p:sp>
      <p:sp>
        <p:nvSpPr>
          <p:cNvPr id="3" name="Content Placeholder 2"/>
          <p:cNvSpPr>
            <a:spLocks noGrp="1"/>
          </p:cNvSpPr>
          <p:nvPr>
            <p:ph idx="1"/>
          </p:nvPr>
        </p:nvSpPr>
        <p:spPr/>
        <p:txBody>
          <a:bodyPr/>
          <a:lstStyle/>
          <a:p>
            <a:r>
              <a:rPr lang="en-GB" dirty="0" smtClean="0">
                <a:latin typeface="XCCW Joined 1a" panose="03050602040000000000" pitchFamily="66" charset="0"/>
              </a:rPr>
              <a:t>Monday – Vocabulary focus</a:t>
            </a:r>
          </a:p>
          <a:p>
            <a:r>
              <a:rPr lang="en-GB" dirty="0" smtClean="0">
                <a:latin typeface="XCCW Joined 1a" panose="03050602040000000000" pitchFamily="66" charset="0"/>
              </a:rPr>
              <a:t>Tuesday – Fluency focus</a:t>
            </a:r>
          </a:p>
          <a:p>
            <a:r>
              <a:rPr lang="en-GB" dirty="0" smtClean="0">
                <a:latin typeface="XCCW Joined 1a" panose="03050602040000000000" pitchFamily="66" charset="0"/>
              </a:rPr>
              <a:t>Wednesday – Comprehension focus</a:t>
            </a:r>
          </a:p>
          <a:p>
            <a:r>
              <a:rPr lang="en-GB" dirty="0" smtClean="0">
                <a:latin typeface="XCCW Joined 1a" panose="03050602040000000000" pitchFamily="66" charset="0"/>
              </a:rPr>
              <a:t>Thursday – Comprehension focus</a:t>
            </a:r>
          </a:p>
          <a:p>
            <a:r>
              <a:rPr lang="en-GB" dirty="0" smtClean="0">
                <a:latin typeface="XCCW Joined 1a" panose="03050602040000000000" pitchFamily="66" charset="0"/>
              </a:rPr>
              <a:t>Friday – comprehension focus</a:t>
            </a:r>
          </a:p>
        </p:txBody>
      </p:sp>
    </p:spTree>
    <p:extLst>
      <p:ext uri="{BB962C8B-B14F-4D97-AF65-F5344CB8AC3E}">
        <p14:creationId xmlns:p14="http://schemas.microsoft.com/office/powerpoint/2010/main" val="95229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Typical sequence and written output</a:t>
            </a:r>
            <a:endParaRPr lang="en-GB" dirty="0">
              <a:latin typeface="XCCW Joined 1a" panose="03050602040000000000" pitchFamily="66" charset="0"/>
            </a:endParaRPr>
          </a:p>
        </p:txBody>
      </p:sp>
      <p:sp>
        <p:nvSpPr>
          <p:cNvPr id="3" name="Content Placeholder 2"/>
          <p:cNvSpPr>
            <a:spLocks noGrp="1"/>
          </p:cNvSpPr>
          <p:nvPr>
            <p:ph idx="1"/>
          </p:nvPr>
        </p:nvSpPr>
        <p:spPr/>
        <p:txBody>
          <a:bodyPr/>
          <a:lstStyle/>
          <a:p>
            <a:r>
              <a:rPr lang="en-GB" dirty="0" smtClean="0">
                <a:latin typeface="XCCW Joined 1a" panose="03050602040000000000" pitchFamily="66" charset="0"/>
              </a:rPr>
              <a:t>A typical weekly sequence would look as follows:</a:t>
            </a:r>
          </a:p>
          <a:p>
            <a:endParaRPr lang="en-GB" dirty="0">
              <a:latin typeface="XCCW Joined 1a" panose="03050602040000000000" pitchFamily="66" charset="0"/>
            </a:endParaRPr>
          </a:p>
          <a:p>
            <a:r>
              <a:rPr lang="en-GB" dirty="0" smtClean="0">
                <a:latin typeface="XCCW Joined 1a" panose="03050602040000000000" pitchFamily="66" charset="0"/>
                <a:hlinkClick r:id="rId2" action="ppaction://hlinkfile"/>
              </a:rPr>
              <a:t>Reading model </a:t>
            </a:r>
            <a:r>
              <a:rPr lang="en-GB" dirty="0" err="1" smtClean="0">
                <a:latin typeface="XCCW Joined 1a" panose="03050602040000000000" pitchFamily="66" charset="0"/>
                <a:hlinkClick r:id="rId2" action="ppaction://hlinkfile"/>
              </a:rPr>
              <a:t>slides.notebook</a:t>
            </a:r>
            <a:endParaRPr lang="en-GB" dirty="0" smtClean="0">
              <a:latin typeface="XCCW Joined 1a" panose="03050602040000000000" pitchFamily="66" charset="0"/>
            </a:endParaRPr>
          </a:p>
          <a:p>
            <a:endParaRPr lang="en-GB" dirty="0">
              <a:latin typeface="XCCW Joined 1a" panose="03050602040000000000" pitchFamily="66" charset="0"/>
            </a:endParaRPr>
          </a:p>
          <a:p>
            <a:endParaRPr lang="en-GB" dirty="0">
              <a:latin typeface="XCCW Joined 1a" panose="03050602040000000000" pitchFamily="66" charset="0"/>
            </a:endParaRPr>
          </a:p>
        </p:txBody>
      </p:sp>
    </p:spTree>
    <p:extLst>
      <p:ext uri="{BB962C8B-B14F-4D97-AF65-F5344CB8AC3E}">
        <p14:creationId xmlns:p14="http://schemas.microsoft.com/office/powerpoint/2010/main" val="824093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Supporting reading at home</a:t>
            </a:r>
            <a:endParaRPr lang="en-GB" dirty="0">
              <a:latin typeface="XCCW Joined 1a" panose="03050602040000000000" pitchFamily="66" charset="0"/>
            </a:endParaRPr>
          </a:p>
        </p:txBody>
      </p:sp>
      <p:sp>
        <p:nvSpPr>
          <p:cNvPr id="3" name="Content Placeholder 2"/>
          <p:cNvSpPr>
            <a:spLocks noGrp="1"/>
          </p:cNvSpPr>
          <p:nvPr>
            <p:ph idx="1"/>
          </p:nvPr>
        </p:nvSpPr>
        <p:spPr/>
        <p:txBody>
          <a:bodyPr>
            <a:normAutofit fontScale="77500" lnSpcReduction="20000"/>
          </a:bodyPr>
          <a:lstStyle/>
          <a:p>
            <a:r>
              <a:rPr lang="en-GB" dirty="0" smtClean="0">
                <a:latin typeface="XCCW Joined 1a" panose="03050602040000000000" pitchFamily="66" charset="0"/>
              </a:rPr>
              <a:t>MODEL. MODEL. MODEL.</a:t>
            </a:r>
          </a:p>
          <a:p>
            <a:r>
              <a:rPr lang="en-GB" dirty="0" smtClean="0">
                <a:latin typeface="XCCW Joined 1a" panose="03050602040000000000" pitchFamily="66" charset="0"/>
              </a:rPr>
              <a:t>Provide a distraction free reading space – make it inviting and quality time with your child. When is your child most likely to engage?</a:t>
            </a:r>
          </a:p>
          <a:p>
            <a:r>
              <a:rPr lang="en-GB" dirty="0" smtClean="0">
                <a:latin typeface="XCCW Joined 1a" panose="03050602040000000000" pitchFamily="66" charset="0"/>
              </a:rPr>
              <a:t>Set challenges – Can they read so much in a certain time? Can you share the book and compete to do the best voice for a certain character? Can you tally who makes the least mistakes in reading? </a:t>
            </a:r>
          </a:p>
          <a:p>
            <a:r>
              <a:rPr lang="en-GB" dirty="0" smtClean="0">
                <a:latin typeface="XCCW Joined 1a" panose="03050602040000000000" pitchFamily="66" charset="0"/>
              </a:rPr>
              <a:t>Allow children to read around the text to develop meaning from what else is written down.</a:t>
            </a:r>
          </a:p>
          <a:p>
            <a:r>
              <a:rPr lang="en-GB" dirty="0" smtClean="0">
                <a:latin typeface="XCCW Joined 1a" panose="03050602040000000000" pitchFamily="66" charset="0"/>
              </a:rPr>
              <a:t>Use word wheels to develop deeper meaning of newly acquired language.</a:t>
            </a:r>
          </a:p>
          <a:p>
            <a:r>
              <a:rPr lang="en-GB" dirty="0" smtClean="0">
                <a:latin typeface="XCCW Joined 1a" panose="03050602040000000000" pitchFamily="66" charset="0"/>
              </a:rPr>
              <a:t>Once you have read a chapter/book storyboard to help children summarise what they have read and take away the main points.</a:t>
            </a:r>
          </a:p>
          <a:p>
            <a:r>
              <a:rPr lang="en-GB" dirty="0" smtClean="0">
                <a:latin typeface="XCCW Joined 1a" panose="03050602040000000000" pitchFamily="66" charset="0"/>
              </a:rPr>
              <a:t>Give them 3 events of the text and ask them to order them.</a:t>
            </a:r>
          </a:p>
          <a:p>
            <a:r>
              <a:rPr lang="en-GB" dirty="0" smtClean="0">
                <a:latin typeface="XCCW Joined 1a" panose="03050602040000000000" pitchFamily="66" charset="0"/>
              </a:rPr>
              <a:t>Make it fun – if they didn’t like the story can they rewrite the ending?</a:t>
            </a:r>
          </a:p>
          <a:p>
            <a:endParaRPr lang="en-GB" dirty="0">
              <a:latin typeface="XCCW Joined 1a" panose="03050602040000000000" pitchFamily="66" charset="0"/>
            </a:endParaRPr>
          </a:p>
        </p:txBody>
      </p:sp>
    </p:spTree>
    <p:extLst>
      <p:ext uri="{BB962C8B-B14F-4D97-AF65-F5344CB8AC3E}">
        <p14:creationId xmlns:p14="http://schemas.microsoft.com/office/powerpoint/2010/main" val="142280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Resources</a:t>
            </a:r>
            <a:endParaRPr lang="en-GB" dirty="0">
              <a:latin typeface="XCCW Joined 1a" panose="03050602040000000000"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5584912"/>
              </p:ext>
            </p:extLst>
          </p:nvPr>
        </p:nvGraphicFramePr>
        <p:xfrm>
          <a:off x="531482" y="2872015"/>
          <a:ext cx="6548753" cy="3028898"/>
        </p:xfrm>
        <a:graphic>
          <a:graphicData uri="http://schemas.openxmlformats.org/drawingml/2006/table">
            <a:tbl>
              <a:tblPr/>
              <a:tblGrid>
                <a:gridCol w="1179200">
                  <a:extLst>
                    <a:ext uri="{9D8B030D-6E8A-4147-A177-3AD203B41FA5}">
                      <a16:colId xmlns:a16="http://schemas.microsoft.com/office/drawing/2014/main" val="2509263263"/>
                    </a:ext>
                  </a:extLst>
                </a:gridCol>
                <a:gridCol w="845188">
                  <a:extLst>
                    <a:ext uri="{9D8B030D-6E8A-4147-A177-3AD203B41FA5}">
                      <a16:colId xmlns:a16="http://schemas.microsoft.com/office/drawing/2014/main" val="4196516967"/>
                    </a:ext>
                  </a:extLst>
                </a:gridCol>
                <a:gridCol w="1012181">
                  <a:extLst>
                    <a:ext uri="{9D8B030D-6E8A-4147-A177-3AD203B41FA5}">
                      <a16:colId xmlns:a16="http://schemas.microsoft.com/office/drawing/2014/main" val="2453751935"/>
                    </a:ext>
                  </a:extLst>
                </a:gridCol>
                <a:gridCol w="871223">
                  <a:extLst>
                    <a:ext uri="{9D8B030D-6E8A-4147-A177-3AD203B41FA5}">
                      <a16:colId xmlns:a16="http://schemas.microsoft.com/office/drawing/2014/main" val="4241697125"/>
                    </a:ext>
                  </a:extLst>
                </a:gridCol>
                <a:gridCol w="875033">
                  <a:extLst>
                    <a:ext uri="{9D8B030D-6E8A-4147-A177-3AD203B41FA5}">
                      <a16:colId xmlns:a16="http://schemas.microsoft.com/office/drawing/2014/main" val="3509120038"/>
                    </a:ext>
                  </a:extLst>
                </a:gridCol>
                <a:gridCol w="894705">
                  <a:extLst>
                    <a:ext uri="{9D8B030D-6E8A-4147-A177-3AD203B41FA5}">
                      <a16:colId xmlns:a16="http://schemas.microsoft.com/office/drawing/2014/main" val="2847679293"/>
                    </a:ext>
                  </a:extLst>
                </a:gridCol>
                <a:gridCol w="871223">
                  <a:extLst>
                    <a:ext uri="{9D8B030D-6E8A-4147-A177-3AD203B41FA5}">
                      <a16:colId xmlns:a16="http://schemas.microsoft.com/office/drawing/2014/main" val="3283391966"/>
                    </a:ext>
                  </a:extLst>
                </a:gridCol>
              </a:tblGrid>
              <a:tr h="426707">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Might (Imagination)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924184"/>
                  </a:ext>
                </a:extLst>
              </a:tr>
              <a:tr h="440690">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Will</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(Prediction)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3350184"/>
                  </a:ext>
                </a:extLst>
              </a:tr>
              <a:tr h="426707">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Would </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(Probability)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0379539"/>
                  </a:ext>
                </a:extLst>
              </a:tr>
              <a:tr h="426707">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Can </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(Possibility)</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063973"/>
                  </a:ext>
                </a:extLst>
              </a:tr>
              <a:tr h="440690">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Did </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(Past)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859279"/>
                  </a:ext>
                </a:extLst>
              </a:tr>
              <a:tr h="426707">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Is</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(Present)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697346"/>
                  </a:ext>
                </a:extLst>
              </a:tr>
              <a:tr h="440690">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 </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What</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(Event)</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When/Where</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(Situation)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Which</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(Choice)</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Who</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(Person)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a:ln>
                            <a:noFill/>
                          </a:ln>
                          <a:solidFill>
                            <a:srgbClr val="000000"/>
                          </a:solidFill>
                          <a:effectLst/>
                          <a:latin typeface="XCCW Joined 1a" panose="03050602040000000000" pitchFamily="66" charset="0"/>
                        </a:rPr>
                        <a:t>Why</a:t>
                      </a:r>
                      <a:br>
                        <a:rPr lang="en-GB" sz="900" kern="1400">
                          <a:ln>
                            <a:noFill/>
                          </a:ln>
                          <a:solidFill>
                            <a:srgbClr val="000000"/>
                          </a:solidFill>
                          <a:effectLst/>
                          <a:latin typeface="XCCW Joined 1a" panose="03050602040000000000" pitchFamily="66" charset="0"/>
                        </a:rPr>
                      </a:br>
                      <a:r>
                        <a:rPr lang="en-GB" sz="900" kern="1400">
                          <a:ln>
                            <a:noFill/>
                          </a:ln>
                          <a:solidFill>
                            <a:srgbClr val="000000"/>
                          </a:solidFill>
                          <a:effectLst/>
                          <a:latin typeface="XCCW Joined 1a" panose="03050602040000000000" pitchFamily="66" charset="0"/>
                        </a:rPr>
                        <a:t>(Reason)</a:t>
                      </a:r>
                      <a:endParaRPr lang="en-GB" sz="10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GB" sz="900" kern="1400" dirty="0">
                          <a:ln>
                            <a:noFill/>
                          </a:ln>
                          <a:solidFill>
                            <a:srgbClr val="000000"/>
                          </a:solidFill>
                          <a:effectLst/>
                          <a:latin typeface="XCCW Joined 1a" panose="03050602040000000000" pitchFamily="66" charset="0"/>
                        </a:rPr>
                        <a:t>How</a:t>
                      </a:r>
                      <a:br>
                        <a:rPr lang="en-GB" sz="900" kern="1400" dirty="0">
                          <a:ln>
                            <a:noFill/>
                          </a:ln>
                          <a:solidFill>
                            <a:srgbClr val="000000"/>
                          </a:solidFill>
                          <a:effectLst/>
                          <a:latin typeface="XCCW Joined 1a" panose="03050602040000000000" pitchFamily="66" charset="0"/>
                        </a:rPr>
                      </a:br>
                      <a:r>
                        <a:rPr lang="en-GB" sz="900" kern="1400" dirty="0">
                          <a:ln>
                            <a:noFill/>
                          </a:ln>
                          <a:solidFill>
                            <a:srgbClr val="000000"/>
                          </a:solidFill>
                          <a:effectLst/>
                          <a:latin typeface="XCCW Joined 1a" panose="03050602040000000000" pitchFamily="66" charset="0"/>
                        </a:rPr>
                        <a:t>(Means)</a:t>
                      </a:r>
                      <a:endParaRPr lang="en-GB" sz="10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033554"/>
                  </a:ext>
                </a:extLst>
              </a:tr>
            </a:tbl>
          </a:graphicData>
        </a:graphic>
      </p:graphicFrame>
      <p:sp>
        <p:nvSpPr>
          <p:cNvPr id="5" name="Control 1"/>
          <p:cNvSpPr>
            <a:spLocks noChangeArrowheads="1" noChangeShapeType="1"/>
          </p:cNvSpPr>
          <p:nvPr/>
        </p:nvSpPr>
        <p:spPr bwMode="auto">
          <a:xfrm>
            <a:off x="568152" y="8255202"/>
            <a:ext cx="6548438" cy="30289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pic>
        <p:nvPicPr>
          <p:cNvPr id="3" name="Picture 2"/>
          <p:cNvPicPr>
            <a:picLocks noChangeAspect="1"/>
          </p:cNvPicPr>
          <p:nvPr/>
        </p:nvPicPr>
        <p:blipFill>
          <a:blip r:embed="rId2"/>
          <a:stretch>
            <a:fillRect/>
          </a:stretch>
        </p:blipFill>
        <p:spPr>
          <a:xfrm>
            <a:off x="7676284" y="2322195"/>
            <a:ext cx="3905250" cy="1847850"/>
          </a:xfrm>
          <a:prstGeom prst="rect">
            <a:avLst/>
          </a:prstGeom>
        </p:spPr>
      </p:pic>
      <p:pic>
        <p:nvPicPr>
          <p:cNvPr id="6" name="Picture 5"/>
          <p:cNvPicPr>
            <a:picLocks noChangeAspect="1"/>
          </p:cNvPicPr>
          <p:nvPr/>
        </p:nvPicPr>
        <p:blipFill>
          <a:blip r:embed="rId3"/>
          <a:stretch>
            <a:fillRect/>
          </a:stretch>
        </p:blipFill>
        <p:spPr>
          <a:xfrm>
            <a:off x="7676284" y="4292398"/>
            <a:ext cx="3895725" cy="1781175"/>
          </a:xfrm>
          <a:prstGeom prst="rect">
            <a:avLst/>
          </a:prstGeom>
        </p:spPr>
      </p:pic>
    </p:spTree>
    <p:extLst>
      <p:ext uri="{BB962C8B-B14F-4D97-AF65-F5344CB8AC3E}">
        <p14:creationId xmlns:p14="http://schemas.microsoft.com/office/powerpoint/2010/main" val="54807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XCCW Joined 1a" panose="03050602040000000000" pitchFamily="66" charset="0"/>
              </a:rPr>
              <a:t>Agenda</a:t>
            </a:r>
          </a:p>
        </p:txBody>
      </p:sp>
      <p:sp>
        <p:nvSpPr>
          <p:cNvPr id="3" name="Content Placeholder 2"/>
          <p:cNvSpPr>
            <a:spLocks noGrp="1"/>
          </p:cNvSpPr>
          <p:nvPr>
            <p:ph idx="1"/>
          </p:nvPr>
        </p:nvSpPr>
        <p:spPr>
          <a:xfrm>
            <a:off x="522514" y="2603500"/>
            <a:ext cx="11142617" cy="3416300"/>
          </a:xfrm>
        </p:spPr>
        <p:txBody>
          <a:bodyPr>
            <a:normAutofit lnSpcReduction="10000"/>
          </a:bodyPr>
          <a:lstStyle/>
          <a:p>
            <a:r>
              <a:rPr lang="en-GB" dirty="0">
                <a:latin typeface="XCCW Joined 1a" panose="03050602040000000000" pitchFamily="66" charset="0"/>
              </a:rPr>
              <a:t>Whole school </a:t>
            </a:r>
            <a:r>
              <a:rPr lang="en-GB" dirty="0" smtClean="0">
                <a:latin typeface="XCCW Joined 1a" panose="03050602040000000000" pitchFamily="66" charset="0"/>
              </a:rPr>
              <a:t>approach to reading</a:t>
            </a:r>
          </a:p>
          <a:p>
            <a:r>
              <a:rPr lang="en-GB" dirty="0" smtClean="0">
                <a:latin typeface="XCCW Joined 1a" panose="03050602040000000000" pitchFamily="66" charset="0"/>
              </a:rPr>
              <a:t>YARC – A diagnostic assessment</a:t>
            </a:r>
            <a:endParaRPr lang="en-GB" dirty="0">
              <a:latin typeface="XCCW Joined 1a" panose="03050602040000000000" pitchFamily="66" charset="0"/>
            </a:endParaRPr>
          </a:p>
          <a:p>
            <a:r>
              <a:rPr lang="en-GB" dirty="0" smtClean="0">
                <a:latin typeface="XCCW Joined 1a" panose="03050602040000000000" pitchFamily="66" charset="0"/>
              </a:rPr>
              <a:t>Developing </a:t>
            </a:r>
            <a:r>
              <a:rPr lang="en-GB" dirty="0">
                <a:latin typeface="XCCW Joined 1a" panose="03050602040000000000" pitchFamily="66" charset="0"/>
              </a:rPr>
              <a:t>accuracy in a reader</a:t>
            </a:r>
          </a:p>
          <a:p>
            <a:r>
              <a:rPr lang="en-GB" dirty="0">
                <a:latin typeface="XCCW Joined 1a" panose="03050602040000000000" pitchFamily="66" charset="0"/>
              </a:rPr>
              <a:t>Developing fluency in a reader</a:t>
            </a:r>
          </a:p>
          <a:p>
            <a:r>
              <a:rPr lang="en-GB" dirty="0">
                <a:latin typeface="XCCW Joined 1a" panose="03050602040000000000" pitchFamily="66" charset="0"/>
              </a:rPr>
              <a:t>Developing comprehension in a </a:t>
            </a:r>
            <a:r>
              <a:rPr lang="en-GB" dirty="0" smtClean="0">
                <a:latin typeface="XCCW Joined 1a" panose="03050602040000000000" pitchFamily="66" charset="0"/>
              </a:rPr>
              <a:t>reader</a:t>
            </a:r>
          </a:p>
          <a:p>
            <a:r>
              <a:rPr lang="en-GB" dirty="0" smtClean="0">
                <a:latin typeface="XCCW Joined 1a" panose="03050602040000000000" pitchFamily="66" charset="0"/>
              </a:rPr>
              <a:t>High quality texts to support reading into writing</a:t>
            </a:r>
          </a:p>
          <a:p>
            <a:r>
              <a:rPr lang="en-GB" dirty="0" smtClean="0">
                <a:latin typeface="XCCW Joined 1a" panose="03050602040000000000" pitchFamily="66" charset="0"/>
              </a:rPr>
              <a:t>Typical sequence and written output</a:t>
            </a:r>
          </a:p>
          <a:p>
            <a:r>
              <a:rPr lang="en-GB" dirty="0" smtClean="0">
                <a:latin typeface="XCCW Joined 1a" panose="03050602040000000000" pitchFamily="66" charset="0"/>
              </a:rPr>
              <a:t>Supporting reading at home</a:t>
            </a:r>
          </a:p>
          <a:p>
            <a:r>
              <a:rPr lang="en-GB" dirty="0" smtClean="0">
                <a:latin typeface="XCCW Joined 1a" panose="03050602040000000000" pitchFamily="66" charset="0"/>
              </a:rPr>
              <a:t>Resources</a:t>
            </a:r>
            <a:endParaRPr lang="en-GB" dirty="0">
              <a:latin typeface="XCCW Joined 1a" panose="03050602040000000000" pitchFamily="66" charset="0"/>
            </a:endParaRPr>
          </a:p>
        </p:txBody>
      </p:sp>
    </p:spTree>
    <p:extLst>
      <p:ext uri="{BB962C8B-B14F-4D97-AF65-F5344CB8AC3E}">
        <p14:creationId xmlns:p14="http://schemas.microsoft.com/office/powerpoint/2010/main" val="102331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Whole School Approach to Reading</a:t>
            </a:r>
            <a:endParaRPr lang="en-GB" dirty="0">
              <a:latin typeface="XCCW Joined 1a" panose="03050602040000000000" pitchFamily="66"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XCCW Joined 1a" panose="03050602040000000000" pitchFamily="66" charset="0"/>
              </a:rPr>
              <a:t>During EYFS and Key Stage 1 children spend time learning how to read through the use of Read Write </a:t>
            </a:r>
            <a:r>
              <a:rPr lang="en-GB" dirty="0" err="1" smtClean="0">
                <a:latin typeface="XCCW Joined 1a" panose="03050602040000000000" pitchFamily="66" charset="0"/>
              </a:rPr>
              <a:t>inc.</a:t>
            </a:r>
            <a:r>
              <a:rPr lang="en-GB" dirty="0" smtClean="0">
                <a:latin typeface="XCCW Joined 1a" panose="03050602040000000000" pitchFamily="66" charset="0"/>
              </a:rPr>
              <a:t> </a:t>
            </a:r>
          </a:p>
          <a:p>
            <a:r>
              <a:rPr lang="en-GB" dirty="0" smtClean="0">
                <a:latin typeface="XCCW Joined 1a" panose="03050602040000000000" pitchFamily="66" charset="0"/>
              </a:rPr>
              <a:t>Predominant focus is on accuracy and fluency.</a:t>
            </a:r>
          </a:p>
          <a:p>
            <a:r>
              <a:rPr lang="en-GB" dirty="0" smtClean="0">
                <a:latin typeface="XCCW Joined 1a" panose="03050602040000000000" pitchFamily="66" charset="0"/>
              </a:rPr>
              <a:t>Children are assessed half termly to check for progress.</a:t>
            </a:r>
          </a:p>
          <a:p>
            <a:r>
              <a:rPr lang="en-GB" dirty="0" smtClean="0">
                <a:latin typeface="XCCW Joined 1a" panose="03050602040000000000" pitchFamily="66" charset="0"/>
              </a:rPr>
              <a:t>When they enter Year 3 (Key Stage 2) the focus shifts. All children are baseline assessed using a system called YARC.</a:t>
            </a:r>
          </a:p>
          <a:p>
            <a:r>
              <a:rPr lang="en-GB" dirty="0" smtClean="0">
                <a:latin typeface="XCCW Joined 1a" panose="03050602040000000000" pitchFamily="66" charset="0"/>
              </a:rPr>
              <a:t>This checks the three strands of reading; accuracy, fluency and comprehension. </a:t>
            </a:r>
          </a:p>
          <a:p>
            <a:r>
              <a:rPr lang="en-GB" dirty="0" smtClean="0">
                <a:latin typeface="XCCW Joined 1a" panose="03050602040000000000" pitchFamily="66" charset="0"/>
              </a:rPr>
              <a:t>This enables appropriate support to be given to children based on needs.</a:t>
            </a:r>
          </a:p>
          <a:p>
            <a:r>
              <a:rPr lang="en-GB" dirty="0" smtClean="0">
                <a:latin typeface="XCCW Joined 1a" panose="03050602040000000000" pitchFamily="66" charset="0"/>
              </a:rPr>
              <a:t>The general pattern is most children are now ready for a reading diet more focussed around comprehension.</a:t>
            </a:r>
          </a:p>
          <a:p>
            <a:endParaRPr lang="en-GB" dirty="0">
              <a:latin typeface="XCCW Joined 1a" panose="03050602040000000000" pitchFamily="66" charset="0"/>
            </a:endParaRPr>
          </a:p>
        </p:txBody>
      </p:sp>
    </p:spTree>
    <p:extLst>
      <p:ext uri="{BB962C8B-B14F-4D97-AF65-F5344CB8AC3E}">
        <p14:creationId xmlns:p14="http://schemas.microsoft.com/office/powerpoint/2010/main" val="120647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XCCW Joined 1a" panose="03050602040000000000" pitchFamily="66" charset="0"/>
              </a:rPr>
              <a:t>YARC – A diagnostic assessment</a:t>
            </a:r>
          </a:p>
        </p:txBody>
      </p:sp>
      <p:sp>
        <p:nvSpPr>
          <p:cNvPr id="3" name="Content Placeholder 2"/>
          <p:cNvSpPr>
            <a:spLocks noGrp="1"/>
          </p:cNvSpPr>
          <p:nvPr>
            <p:ph idx="1"/>
          </p:nvPr>
        </p:nvSpPr>
        <p:spPr>
          <a:xfrm>
            <a:off x="522514" y="2603500"/>
            <a:ext cx="11129555" cy="3416300"/>
          </a:xfrm>
        </p:spPr>
        <p:txBody>
          <a:bodyPr>
            <a:normAutofit/>
          </a:bodyPr>
          <a:lstStyle/>
          <a:p>
            <a:r>
              <a:rPr lang="en-GB" dirty="0">
                <a:latin typeface="XCCW Joined 1a" panose="03050602040000000000" pitchFamily="66" charset="0"/>
              </a:rPr>
              <a:t>YARC diagnostic assessment comprised of fiction and non-fiction </a:t>
            </a:r>
            <a:r>
              <a:rPr lang="en-GB" dirty="0" smtClean="0">
                <a:latin typeface="XCCW Joined 1a" panose="03050602040000000000" pitchFamily="66" charset="0"/>
              </a:rPr>
              <a:t>texts</a:t>
            </a:r>
          </a:p>
          <a:p>
            <a:r>
              <a:rPr lang="en-GB" dirty="0" smtClean="0">
                <a:latin typeface="XCCW Joined 1a" panose="03050602040000000000" pitchFamily="66" charset="0"/>
              </a:rPr>
              <a:t>Single </a:t>
            </a:r>
            <a:r>
              <a:rPr lang="en-GB" dirty="0">
                <a:latin typeface="XCCW Joined 1a" panose="03050602040000000000" pitchFamily="66" charset="0"/>
              </a:rPr>
              <a:t>Word Reading Test is used as a benchmarking test to instruct level children start reading at.</a:t>
            </a:r>
          </a:p>
          <a:p>
            <a:r>
              <a:rPr lang="en-GB" dirty="0">
                <a:latin typeface="XCCW Joined 1a" panose="03050602040000000000" pitchFamily="66" charset="0"/>
              </a:rPr>
              <a:t>2 </a:t>
            </a:r>
            <a:r>
              <a:rPr lang="en-GB" dirty="0" smtClean="0">
                <a:latin typeface="XCCW Joined 1a" panose="03050602040000000000" pitchFamily="66" charset="0"/>
              </a:rPr>
              <a:t>texts </a:t>
            </a:r>
            <a:r>
              <a:rPr lang="en-GB" dirty="0">
                <a:latin typeface="XCCW Joined 1a" panose="03050602040000000000" pitchFamily="66" charset="0"/>
              </a:rPr>
              <a:t>should be administered and timed </a:t>
            </a:r>
          </a:p>
          <a:p>
            <a:r>
              <a:rPr lang="en-GB" dirty="0" smtClean="0">
                <a:latin typeface="XCCW Joined 1a" panose="03050602040000000000" pitchFamily="66" charset="0"/>
              </a:rPr>
              <a:t>This is analysed to document children’s accuracy</a:t>
            </a:r>
            <a:r>
              <a:rPr lang="en-GB" dirty="0">
                <a:latin typeface="XCCW Joined 1a" panose="03050602040000000000" pitchFamily="66" charset="0"/>
              </a:rPr>
              <a:t>, reading rate and </a:t>
            </a:r>
            <a:r>
              <a:rPr lang="en-GB" dirty="0" smtClean="0">
                <a:latin typeface="XCCW Joined 1a" panose="03050602040000000000" pitchFamily="66" charset="0"/>
              </a:rPr>
              <a:t>comprehension.</a:t>
            </a:r>
          </a:p>
          <a:p>
            <a:r>
              <a:rPr lang="en-GB" dirty="0" smtClean="0">
                <a:latin typeface="XCCW Joined 1a" panose="03050602040000000000" pitchFamily="66" charset="0"/>
              </a:rPr>
              <a:t>Where any children are working below age related expectations support and intervention will be implemented – this could be whole class, small group or 1:1 support.</a:t>
            </a:r>
          </a:p>
        </p:txBody>
      </p:sp>
    </p:spTree>
    <p:extLst>
      <p:ext uri="{BB962C8B-B14F-4D97-AF65-F5344CB8AC3E}">
        <p14:creationId xmlns:p14="http://schemas.microsoft.com/office/powerpoint/2010/main" val="278811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70097" cy="706964"/>
          </a:xfrm>
        </p:spPr>
        <p:txBody>
          <a:bodyPr/>
          <a:lstStyle/>
          <a:p>
            <a:r>
              <a:rPr lang="en-GB" dirty="0">
                <a:latin typeface="XCCW Joined 1a" panose="03050602040000000000" pitchFamily="66" charset="0"/>
              </a:rPr>
              <a:t>YARC – A diagnostic assessment</a:t>
            </a:r>
          </a:p>
        </p:txBody>
      </p:sp>
      <p:pic>
        <p:nvPicPr>
          <p:cNvPr id="4" name="Picture 3"/>
          <p:cNvPicPr>
            <a:picLocks noChangeAspect="1"/>
          </p:cNvPicPr>
          <p:nvPr/>
        </p:nvPicPr>
        <p:blipFill rotWithShape="1">
          <a:blip r:embed="rId2"/>
          <a:srcRect t="30628"/>
          <a:stretch/>
        </p:blipFill>
        <p:spPr>
          <a:xfrm>
            <a:off x="3860281" y="2909455"/>
            <a:ext cx="4459441" cy="3070959"/>
          </a:xfrm>
          <a:prstGeom prst="rect">
            <a:avLst/>
          </a:prstGeom>
        </p:spPr>
      </p:pic>
    </p:spTree>
    <p:extLst>
      <p:ext uri="{BB962C8B-B14F-4D97-AF65-F5344CB8AC3E}">
        <p14:creationId xmlns:p14="http://schemas.microsoft.com/office/powerpoint/2010/main" val="312975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2" y="973668"/>
            <a:ext cx="9132596" cy="706964"/>
          </a:xfrm>
        </p:spPr>
        <p:txBody>
          <a:bodyPr/>
          <a:lstStyle/>
          <a:p>
            <a:r>
              <a:rPr lang="en-GB" dirty="0">
                <a:latin typeface="XCCW Joined 1a" panose="03050602040000000000" pitchFamily="66" charset="0"/>
              </a:rPr>
              <a:t>Developing accuracy in a reader</a:t>
            </a:r>
          </a:p>
        </p:txBody>
      </p:sp>
      <p:sp>
        <p:nvSpPr>
          <p:cNvPr id="3" name="Content Placeholder 2"/>
          <p:cNvSpPr>
            <a:spLocks noGrp="1"/>
          </p:cNvSpPr>
          <p:nvPr>
            <p:ph idx="1"/>
          </p:nvPr>
        </p:nvSpPr>
        <p:spPr>
          <a:xfrm>
            <a:off x="483326" y="2603500"/>
            <a:ext cx="11194868" cy="3416300"/>
          </a:xfrm>
        </p:spPr>
        <p:txBody>
          <a:bodyPr>
            <a:normAutofit fontScale="85000" lnSpcReduction="10000"/>
          </a:bodyPr>
          <a:lstStyle/>
          <a:p>
            <a:r>
              <a:rPr lang="en-GB" dirty="0">
                <a:latin typeface="XCCW Joined 1a" panose="03050602040000000000" pitchFamily="66" charset="0"/>
              </a:rPr>
              <a:t>For some children they can read at speed and phrase appropriately but the accuracy of the words they are reading can be impacted.</a:t>
            </a:r>
          </a:p>
          <a:p>
            <a:r>
              <a:rPr lang="en-GB" dirty="0">
                <a:latin typeface="XCCW Joined 1a" panose="03050602040000000000" pitchFamily="66" charset="0"/>
              </a:rPr>
              <a:t>BE SUPPORTIVE – Encourage and prompt children to take their time and carefully use their phonics to segment the word this is not a race – praise their efforts and use RWI language “Fred talk read the word”</a:t>
            </a:r>
          </a:p>
          <a:p>
            <a:r>
              <a:rPr lang="en-GB" dirty="0">
                <a:latin typeface="XCCW Joined 1a" panose="03050602040000000000" pitchFamily="66" charset="0"/>
              </a:rPr>
              <a:t>BE PATIENT – Often we can want to make the correction for the child. Rather, allow them time and discuss strategies with them to enable them to reach the correct word themselves. E.g. chunking/word isolation</a:t>
            </a:r>
          </a:p>
          <a:p>
            <a:r>
              <a:rPr lang="en-GB" dirty="0" smtClean="0">
                <a:latin typeface="XCCW Joined 1a" panose="03050602040000000000" pitchFamily="66" charset="0"/>
              </a:rPr>
              <a:t>BE </a:t>
            </a:r>
            <a:r>
              <a:rPr lang="en-GB" dirty="0">
                <a:latin typeface="XCCW Joined 1a" panose="03050602040000000000" pitchFamily="66" charset="0"/>
              </a:rPr>
              <a:t>PERSISTANT – Ensure that </a:t>
            </a:r>
            <a:r>
              <a:rPr lang="en-GB" dirty="0" smtClean="0">
                <a:latin typeface="XCCW Joined 1a" panose="03050602040000000000" pitchFamily="66" charset="0"/>
              </a:rPr>
              <a:t>you take the time in all reading sessions to recap </a:t>
            </a:r>
            <a:r>
              <a:rPr lang="en-GB" dirty="0">
                <a:latin typeface="XCCW Joined 1a" panose="03050602040000000000" pitchFamily="66" charset="0"/>
              </a:rPr>
              <a:t>those identified words they found tricky. This will support them in developing their fluency of the word over time and ensuring they are recognising challenging patterns etc regularly. </a:t>
            </a:r>
          </a:p>
          <a:p>
            <a:r>
              <a:rPr lang="en-GB" dirty="0">
                <a:solidFill>
                  <a:srgbClr val="FF0000"/>
                </a:solidFill>
                <a:latin typeface="XCCW Joined 1a" panose="03050602040000000000" pitchFamily="66" charset="0"/>
              </a:rPr>
              <a:t>Also when a child has made inaccuracies, they need to re-read the sentence for sense with the correction.</a:t>
            </a:r>
          </a:p>
        </p:txBody>
      </p:sp>
    </p:spTree>
    <p:extLst>
      <p:ext uri="{BB962C8B-B14F-4D97-AF65-F5344CB8AC3E}">
        <p14:creationId xmlns:p14="http://schemas.microsoft.com/office/powerpoint/2010/main" val="1837929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XCCW Joined 1a" panose="03050602040000000000" pitchFamily="66" charset="0"/>
              </a:rPr>
              <a:t>Developing fluency in a reader</a:t>
            </a:r>
          </a:p>
        </p:txBody>
      </p:sp>
      <p:sp>
        <p:nvSpPr>
          <p:cNvPr id="3" name="Content Placeholder 2"/>
          <p:cNvSpPr>
            <a:spLocks noGrp="1"/>
          </p:cNvSpPr>
          <p:nvPr>
            <p:ph idx="1"/>
          </p:nvPr>
        </p:nvSpPr>
        <p:spPr>
          <a:xfrm>
            <a:off x="522514" y="2603500"/>
            <a:ext cx="11247120" cy="3416300"/>
          </a:xfrm>
        </p:spPr>
        <p:txBody>
          <a:bodyPr>
            <a:normAutofit fontScale="85000" lnSpcReduction="20000"/>
          </a:bodyPr>
          <a:lstStyle/>
          <a:p>
            <a:r>
              <a:rPr lang="en-GB" dirty="0">
                <a:latin typeface="XCCW Joined 1a" panose="03050602040000000000" pitchFamily="66" charset="0"/>
              </a:rPr>
              <a:t>For some children, they can read words accurately but they may not always consider phrasing, pausing, intonation and speed when reading. This can hinder their understanding as they come on to develop comprehension. </a:t>
            </a:r>
          </a:p>
          <a:p>
            <a:r>
              <a:rPr lang="en-GB" dirty="0">
                <a:latin typeface="XCCW Joined 1a" panose="03050602040000000000" pitchFamily="66" charset="0"/>
              </a:rPr>
              <a:t>Daily quick read of </a:t>
            </a:r>
            <a:r>
              <a:rPr lang="en-GB" dirty="0" smtClean="0">
                <a:latin typeface="XCCW Joined 1a" panose="03050602040000000000" pitchFamily="66" charset="0"/>
              </a:rPr>
              <a:t>flashcard words </a:t>
            </a:r>
            <a:r>
              <a:rPr lang="en-GB" dirty="0">
                <a:latin typeface="XCCW Joined 1a" panose="03050602040000000000" pitchFamily="66" charset="0"/>
              </a:rPr>
              <a:t>to build confidence in reading words on sight.</a:t>
            </a:r>
          </a:p>
          <a:p>
            <a:r>
              <a:rPr lang="en-GB" dirty="0">
                <a:latin typeface="XCCW Joined 1a" panose="03050602040000000000" pitchFamily="66" charset="0"/>
              </a:rPr>
              <a:t>Echo reading – there needs to be a model (what should effective reading aloud look like</a:t>
            </a:r>
            <a:r>
              <a:rPr lang="en-GB" dirty="0" smtClean="0">
                <a:latin typeface="XCCW Joined 1a" panose="03050602040000000000" pitchFamily="66" charset="0"/>
              </a:rPr>
              <a:t>? Ensure </a:t>
            </a:r>
            <a:r>
              <a:rPr lang="en-GB" dirty="0">
                <a:latin typeface="XCCW Joined 1a" panose="03050602040000000000" pitchFamily="66" charset="0"/>
              </a:rPr>
              <a:t>they follow with their finger, match your pace and expression. Jump in reading – Adult reads to model and child follows with their eyes keeping pace. If adult pauses, then they need to jump in and carry on the rest of the sentence keeping pace.</a:t>
            </a:r>
          </a:p>
          <a:p>
            <a:r>
              <a:rPr lang="en-GB" dirty="0">
                <a:latin typeface="XCCW Joined 1a" panose="03050602040000000000" pitchFamily="66" charset="0"/>
              </a:rPr>
              <a:t>Repeated reading of the same part (time trial of a sentence/paragraph/page – building speed of reading through repeated exposure and familiarity with words).</a:t>
            </a:r>
          </a:p>
          <a:p>
            <a:r>
              <a:rPr lang="en-GB" dirty="0">
                <a:latin typeface="XCCW Joined 1a" panose="03050602040000000000" pitchFamily="66" charset="0"/>
              </a:rPr>
              <a:t>Emphasis on reading punctuation to prevent hindering meaning. Punctuation actions</a:t>
            </a:r>
          </a:p>
          <a:p>
            <a:r>
              <a:rPr lang="en-GB" dirty="0">
                <a:latin typeface="XCCW Joined 1a" panose="03050602040000000000" pitchFamily="66" charset="0"/>
              </a:rPr>
              <a:t>Scooping reading – trying to deviate away from single word reading but instead phrasing.</a:t>
            </a:r>
          </a:p>
          <a:p>
            <a:r>
              <a:rPr lang="en-GB" dirty="0">
                <a:latin typeface="XCCW Joined 1a" panose="03050602040000000000" pitchFamily="66" charset="0"/>
              </a:rPr>
              <a:t>Reading plays </a:t>
            </a:r>
            <a:r>
              <a:rPr lang="en-GB" dirty="0" smtClean="0">
                <a:latin typeface="XCCW Joined 1a" panose="03050602040000000000" pitchFamily="66" charset="0"/>
              </a:rPr>
              <a:t>are excellent </a:t>
            </a:r>
            <a:r>
              <a:rPr lang="en-GB" dirty="0">
                <a:latin typeface="XCCW Joined 1a" panose="03050602040000000000" pitchFamily="66" charset="0"/>
              </a:rPr>
              <a:t>ways to develop understanding of intonation and expression when reading different parts.</a:t>
            </a:r>
          </a:p>
          <a:p>
            <a:endParaRPr lang="en-GB" dirty="0">
              <a:latin typeface="XCCW Joined 1a" panose="03050602040000000000" pitchFamily="66" charset="0"/>
            </a:endParaRPr>
          </a:p>
          <a:p>
            <a:endParaRPr lang="en-GB" dirty="0">
              <a:latin typeface="XCCW Joined 1a" panose="03050602040000000000" pitchFamily="66" charset="0"/>
            </a:endParaRPr>
          </a:p>
        </p:txBody>
      </p:sp>
    </p:spTree>
    <p:extLst>
      <p:ext uri="{BB962C8B-B14F-4D97-AF65-F5344CB8AC3E}">
        <p14:creationId xmlns:p14="http://schemas.microsoft.com/office/powerpoint/2010/main" val="170568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973668"/>
            <a:ext cx="11247120" cy="706964"/>
          </a:xfrm>
        </p:spPr>
        <p:txBody>
          <a:bodyPr/>
          <a:lstStyle/>
          <a:p>
            <a:r>
              <a:rPr lang="en-GB" dirty="0">
                <a:latin typeface="XCCW Joined 1a" panose="03050602040000000000" pitchFamily="66" charset="0"/>
              </a:rPr>
              <a:t>Developing comprehension in a reader</a:t>
            </a:r>
            <a:br>
              <a:rPr lang="en-GB" dirty="0">
                <a:latin typeface="XCCW Joined 1a" panose="03050602040000000000" pitchFamily="66" charset="0"/>
              </a:rPr>
            </a:br>
            <a:endParaRPr lang="en-GB" dirty="0"/>
          </a:p>
        </p:txBody>
      </p:sp>
      <p:sp>
        <p:nvSpPr>
          <p:cNvPr id="3" name="Content Placeholder 2"/>
          <p:cNvSpPr>
            <a:spLocks noGrp="1"/>
          </p:cNvSpPr>
          <p:nvPr>
            <p:ph idx="1"/>
          </p:nvPr>
        </p:nvSpPr>
        <p:spPr>
          <a:xfrm>
            <a:off x="522514" y="2603500"/>
            <a:ext cx="11247120" cy="3416300"/>
          </a:xfrm>
        </p:spPr>
        <p:txBody>
          <a:bodyPr>
            <a:normAutofit/>
          </a:bodyPr>
          <a:lstStyle/>
          <a:p>
            <a:r>
              <a:rPr lang="en-GB" dirty="0">
                <a:latin typeface="XCCW Joined 1a" panose="03050602040000000000" pitchFamily="66" charset="0"/>
              </a:rPr>
              <a:t>Beyond fluency and accuracy some children may struggle to understand what they have read or what a question wants from them. </a:t>
            </a:r>
          </a:p>
          <a:p>
            <a:r>
              <a:rPr lang="en-GB" dirty="0">
                <a:latin typeface="XCCW Joined 1a" panose="03050602040000000000" pitchFamily="66" charset="0"/>
              </a:rPr>
              <a:t>This can be supported in many ways:</a:t>
            </a:r>
          </a:p>
          <a:p>
            <a:r>
              <a:rPr lang="en-GB" dirty="0">
                <a:latin typeface="XCCW Joined 1a" panose="03050602040000000000" pitchFamily="66" charset="0"/>
              </a:rPr>
              <a:t>Short summaries at the end of each paragraph to support in overall contextualisation</a:t>
            </a:r>
          </a:p>
          <a:p>
            <a:r>
              <a:rPr lang="en-GB" dirty="0">
                <a:latin typeface="XCCW Joined 1a" panose="03050602040000000000" pitchFamily="66" charset="0"/>
              </a:rPr>
              <a:t>HOTS and VIPER </a:t>
            </a:r>
            <a:r>
              <a:rPr lang="en-GB" dirty="0" smtClean="0">
                <a:latin typeface="XCCW Joined 1a" panose="03050602040000000000" pitchFamily="66" charset="0"/>
              </a:rPr>
              <a:t>questioning</a:t>
            </a:r>
            <a:r>
              <a:rPr lang="en-GB" dirty="0">
                <a:latin typeface="XCCW Joined 1a" panose="03050602040000000000" pitchFamily="66" charset="0"/>
              </a:rPr>
              <a:t/>
            </a:r>
            <a:br>
              <a:rPr lang="en-GB" dirty="0">
                <a:latin typeface="XCCW Joined 1a" panose="03050602040000000000" pitchFamily="66" charset="0"/>
              </a:rPr>
            </a:br>
            <a:r>
              <a:rPr lang="en-GB" dirty="0">
                <a:solidFill>
                  <a:srgbClr val="FF0000"/>
                </a:solidFill>
                <a:latin typeface="XCCW Joined 1a" panose="03050602040000000000" pitchFamily="66" charset="0"/>
              </a:rPr>
              <a:t>Note that children need to be able to </a:t>
            </a:r>
            <a:r>
              <a:rPr lang="en-GB" b="1" dirty="0">
                <a:solidFill>
                  <a:srgbClr val="FF0000"/>
                </a:solidFill>
                <a:latin typeface="XCCW Joined 1a" panose="03050602040000000000" pitchFamily="66" charset="0"/>
              </a:rPr>
              <a:t>SPEAK</a:t>
            </a:r>
            <a:r>
              <a:rPr lang="en-GB" dirty="0">
                <a:solidFill>
                  <a:srgbClr val="FF0000"/>
                </a:solidFill>
                <a:latin typeface="XCCW Joined 1a" panose="03050602040000000000" pitchFamily="66" charset="0"/>
              </a:rPr>
              <a:t> the answer before they can write it so verbal questioning </a:t>
            </a:r>
            <a:r>
              <a:rPr lang="en-GB" dirty="0" smtClean="0">
                <a:solidFill>
                  <a:srgbClr val="FF0000"/>
                </a:solidFill>
                <a:latin typeface="XCCW Joined 1a" panose="03050602040000000000" pitchFamily="66" charset="0"/>
              </a:rPr>
              <a:t>is </a:t>
            </a:r>
            <a:r>
              <a:rPr lang="en-GB" dirty="0">
                <a:solidFill>
                  <a:srgbClr val="FF0000"/>
                </a:solidFill>
                <a:latin typeface="XCCW Joined 1a" panose="03050602040000000000" pitchFamily="66" charset="0"/>
              </a:rPr>
              <a:t>a great way to target development of these skills. </a:t>
            </a:r>
          </a:p>
          <a:p>
            <a:endParaRPr lang="en-GB" dirty="0">
              <a:latin typeface="XCCW Joined 1a" panose="03050602040000000000" pitchFamily="66" charset="0"/>
            </a:endParaRPr>
          </a:p>
          <a:p>
            <a:endParaRPr lang="en-GB" dirty="0">
              <a:latin typeface="XCCW Joined 1a" panose="03050602040000000000" pitchFamily="66" charset="0"/>
            </a:endParaRPr>
          </a:p>
          <a:p>
            <a:endParaRPr lang="en-GB" dirty="0">
              <a:latin typeface="XCCW Joined 1a" panose="03050602040000000000" pitchFamily="66" charset="0"/>
            </a:endParaRPr>
          </a:p>
        </p:txBody>
      </p:sp>
    </p:spTree>
    <p:extLst>
      <p:ext uri="{BB962C8B-B14F-4D97-AF65-F5344CB8AC3E}">
        <p14:creationId xmlns:p14="http://schemas.microsoft.com/office/powerpoint/2010/main" val="325501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XCCW Joined 1a" panose="03050602040000000000" pitchFamily="66" charset="0"/>
              </a:rPr>
              <a:t>High quality texts to support reading into writing</a:t>
            </a:r>
            <a:endParaRPr lang="en-GB" dirty="0">
              <a:latin typeface="XCCW Joined 1a" panose="03050602040000000000" pitchFamily="66" charset="0"/>
            </a:endParaRPr>
          </a:p>
        </p:txBody>
      </p:sp>
      <p:sp>
        <p:nvSpPr>
          <p:cNvPr id="3" name="Content Placeholder 2"/>
          <p:cNvSpPr>
            <a:spLocks noGrp="1"/>
          </p:cNvSpPr>
          <p:nvPr>
            <p:ph idx="1"/>
          </p:nvPr>
        </p:nvSpPr>
        <p:spPr/>
        <p:txBody>
          <a:bodyPr>
            <a:normAutofit fontScale="85000" lnSpcReduction="10000"/>
          </a:bodyPr>
          <a:lstStyle/>
          <a:p>
            <a:r>
              <a:rPr lang="en-GB" dirty="0" smtClean="0">
                <a:latin typeface="XCCW Joined 1a" panose="03050602040000000000" pitchFamily="66" charset="0"/>
              </a:rPr>
              <a:t>This academic year we have reviewed the way we teach writing – we use high quality texts to support writing outcomes. </a:t>
            </a:r>
          </a:p>
          <a:p>
            <a:r>
              <a:rPr lang="en-GB" dirty="0" smtClean="0">
                <a:latin typeface="XCCW Joined 1a" panose="03050602040000000000" pitchFamily="66" charset="0"/>
              </a:rPr>
              <a:t>We delve deeper into these texts within reading to develop a clearer understanding of the genres, themes, plot and vocabulary.</a:t>
            </a:r>
          </a:p>
          <a:p>
            <a:r>
              <a:rPr lang="en-GB" dirty="0" smtClean="0">
                <a:latin typeface="XCCW Joined 1a" panose="03050602040000000000" pitchFamily="66" charset="0"/>
              </a:rPr>
              <a:t>This allows children to better understand what they are writing about and implement newly acquired language in context. </a:t>
            </a:r>
          </a:p>
          <a:p>
            <a:r>
              <a:rPr lang="en-GB" dirty="0" smtClean="0">
                <a:latin typeface="XCCW Joined 1a" panose="03050602040000000000" pitchFamily="66" charset="0"/>
              </a:rPr>
              <a:t>We also supplement the high quality text with additional extracts that may support the writing outcome e.g. When writing a newspaper linked to Fantastic Mr Fox children may access a non fiction newspaper article to help with structure and a text piece on Fox’s behaviour to support with discussing character traits.</a:t>
            </a:r>
          </a:p>
          <a:p>
            <a:endParaRPr lang="en-GB" dirty="0">
              <a:latin typeface="XCCW Joined 1a" panose="03050602040000000000" pitchFamily="66" charset="0"/>
            </a:endParaRPr>
          </a:p>
        </p:txBody>
      </p:sp>
    </p:spTree>
    <p:extLst>
      <p:ext uri="{BB962C8B-B14F-4D97-AF65-F5344CB8AC3E}">
        <p14:creationId xmlns:p14="http://schemas.microsoft.com/office/powerpoint/2010/main" val="2904190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559</TotalTime>
  <Words>1141</Words>
  <Application>Microsoft Office PowerPoint</Application>
  <PresentationFormat>Widescreen</PresentationFormat>
  <Paragraphs>122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 3</vt:lpstr>
      <vt:lpstr>XCCW Joined 1a</vt:lpstr>
      <vt:lpstr>Ion Boardroom</vt:lpstr>
      <vt:lpstr>Wombwell Park Street Primary School</vt:lpstr>
      <vt:lpstr>Agenda</vt:lpstr>
      <vt:lpstr>Whole School Approach to Reading</vt:lpstr>
      <vt:lpstr>YARC – A diagnostic assessment</vt:lpstr>
      <vt:lpstr>YARC – A diagnostic assessment</vt:lpstr>
      <vt:lpstr>Developing accuracy in a reader</vt:lpstr>
      <vt:lpstr>Developing fluency in a reader</vt:lpstr>
      <vt:lpstr>Developing comprehension in a reader </vt:lpstr>
      <vt:lpstr>High quality texts to support reading into writing</vt:lpstr>
      <vt:lpstr>How is reading taught to the class?</vt:lpstr>
      <vt:lpstr>Typical sequence and written output</vt:lpstr>
      <vt:lpstr>Supporting reading at home</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c.baxter</dc:creator>
  <cp:lastModifiedBy>C Baxter</cp:lastModifiedBy>
  <cp:revision>67</cp:revision>
  <dcterms:created xsi:type="dcterms:W3CDTF">2019-01-08T14:05:20Z</dcterms:created>
  <dcterms:modified xsi:type="dcterms:W3CDTF">2023-01-10T16:28:49Z</dcterms:modified>
</cp:coreProperties>
</file>