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handoutMasterIdLst>
    <p:handoutMasterId r:id="rId32"/>
  </p:handoutMasterIdLst>
  <p:sldIdLst>
    <p:sldId id="256" r:id="rId2"/>
    <p:sldId id="270" r:id="rId3"/>
    <p:sldId id="291" r:id="rId4"/>
    <p:sldId id="271" r:id="rId5"/>
    <p:sldId id="289" r:id="rId6"/>
    <p:sldId id="288" r:id="rId7"/>
    <p:sldId id="263" r:id="rId8"/>
    <p:sldId id="290" r:id="rId9"/>
    <p:sldId id="272" r:id="rId10"/>
    <p:sldId id="296" r:id="rId11"/>
    <p:sldId id="273" r:id="rId12"/>
    <p:sldId id="295" r:id="rId13"/>
    <p:sldId id="275" r:id="rId14"/>
    <p:sldId id="278" r:id="rId15"/>
    <p:sldId id="287" r:id="rId16"/>
    <p:sldId id="257" r:id="rId17"/>
    <p:sldId id="276" r:id="rId18"/>
    <p:sldId id="258" r:id="rId19"/>
    <p:sldId id="277" r:id="rId20"/>
    <p:sldId id="281" r:id="rId21"/>
    <p:sldId id="285" r:id="rId22"/>
    <p:sldId id="292" r:id="rId23"/>
    <p:sldId id="266" r:id="rId24"/>
    <p:sldId id="260" r:id="rId25"/>
    <p:sldId id="261" r:id="rId26"/>
    <p:sldId id="283" r:id="rId27"/>
    <p:sldId id="293" r:id="rId28"/>
    <p:sldId id="294" r:id="rId29"/>
    <p:sldId id="262" r:id="rId3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2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6411"/>
          </a:xfrm>
          <a:prstGeom prst="rect">
            <a:avLst/>
          </a:prstGeom>
        </p:spPr>
        <p:txBody>
          <a:bodyPr vert="horz" lIns="91440" tIns="45720" rIns="91440" bIns="45720" rtlCol="0"/>
          <a:lstStyle>
            <a:lvl1pPr algn="r">
              <a:defRPr sz="1200"/>
            </a:lvl1pPr>
          </a:lstStyle>
          <a:p>
            <a:fld id="{9BF44B91-8583-453C-AD73-E6A845BF5412}" type="datetimeFigureOut">
              <a:rPr lang="en-GB" smtClean="0"/>
              <a:t>20/06/2023</a:t>
            </a:fld>
            <a:endParaRPr lang="en-GB"/>
          </a:p>
        </p:txBody>
      </p:sp>
      <p:sp>
        <p:nvSpPr>
          <p:cNvPr id="4" name="Footer Placeholder 3"/>
          <p:cNvSpPr>
            <a:spLocks noGrp="1"/>
          </p:cNvSpPr>
          <p:nvPr>
            <p:ph type="ftr" sz="quarter" idx="2"/>
          </p:nvPr>
        </p:nvSpPr>
        <p:spPr>
          <a:xfrm>
            <a:off x="2" y="9430092"/>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30092"/>
            <a:ext cx="2945659" cy="496411"/>
          </a:xfrm>
          <a:prstGeom prst="rect">
            <a:avLst/>
          </a:prstGeom>
        </p:spPr>
        <p:txBody>
          <a:bodyPr vert="horz" lIns="91440" tIns="45720" rIns="91440" bIns="45720" rtlCol="0" anchor="b"/>
          <a:lstStyle>
            <a:lvl1pPr algn="r">
              <a:defRPr sz="1200"/>
            </a:lvl1pPr>
          </a:lstStyle>
          <a:p>
            <a:fld id="{7B708EA6-D93D-400A-A2A9-2C385287BE9C}" type="slidenum">
              <a:rPr lang="en-GB" smtClean="0"/>
              <a:t>‹#›</a:t>
            </a:fld>
            <a:endParaRPr lang="en-GB"/>
          </a:p>
        </p:txBody>
      </p:sp>
    </p:spTree>
    <p:extLst>
      <p:ext uri="{BB962C8B-B14F-4D97-AF65-F5344CB8AC3E}">
        <p14:creationId xmlns:p14="http://schemas.microsoft.com/office/powerpoint/2010/main" val="3018369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1"/>
            <a:ext cx="2946400" cy="496888"/>
          </a:xfrm>
          <a:prstGeom prst="rect">
            <a:avLst/>
          </a:prstGeom>
        </p:spPr>
        <p:txBody>
          <a:bodyPr vert="horz" lIns="91440" tIns="45720" rIns="91440" bIns="45720" rtlCol="0"/>
          <a:lstStyle>
            <a:lvl1pPr algn="r">
              <a:defRPr sz="1200"/>
            </a:lvl1pPr>
          </a:lstStyle>
          <a:p>
            <a:fld id="{29A693FD-78A3-4DBB-9C43-5325317CC8AC}" type="datetimeFigureOut">
              <a:rPr lang="en-GB" smtClean="0"/>
              <a:t>20/06/2023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4"/>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4E1AF88-8F58-43F4-BB04-72AC4743BCB7}" type="slidenum">
              <a:rPr lang="en-GB" smtClean="0"/>
              <a:t>‹#›</a:t>
            </a:fld>
            <a:endParaRPr lang="en-GB"/>
          </a:p>
        </p:txBody>
      </p:sp>
    </p:spTree>
    <p:extLst>
      <p:ext uri="{BB962C8B-B14F-4D97-AF65-F5344CB8AC3E}">
        <p14:creationId xmlns:p14="http://schemas.microsoft.com/office/powerpoint/2010/main" val="122247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1</a:t>
            </a:fld>
            <a:endParaRPr lang="en-GB"/>
          </a:p>
        </p:txBody>
      </p:sp>
    </p:spTree>
    <p:extLst>
      <p:ext uri="{BB962C8B-B14F-4D97-AF65-F5344CB8AC3E}">
        <p14:creationId xmlns:p14="http://schemas.microsoft.com/office/powerpoint/2010/main" val="391303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13</a:t>
            </a:fld>
            <a:endParaRPr lang="en-GB"/>
          </a:p>
        </p:txBody>
      </p:sp>
    </p:spTree>
    <p:extLst>
      <p:ext uri="{BB962C8B-B14F-4D97-AF65-F5344CB8AC3E}">
        <p14:creationId xmlns:p14="http://schemas.microsoft.com/office/powerpoint/2010/main" val="17590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14</a:t>
            </a:fld>
            <a:endParaRPr lang="en-GB"/>
          </a:p>
        </p:txBody>
      </p:sp>
    </p:spTree>
    <p:extLst>
      <p:ext uri="{BB962C8B-B14F-4D97-AF65-F5344CB8AC3E}">
        <p14:creationId xmlns:p14="http://schemas.microsoft.com/office/powerpoint/2010/main" val="19322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15</a:t>
            </a:fld>
            <a:endParaRPr lang="en-GB"/>
          </a:p>
        </p:txBody>
      </p:sp>
    </p:spTree>
    <p:extLst>
      <p:ext uri="{BB962C8B-B14F-4D97-AF65-F5344CB8AC3E}">
        <p14:creationId xmlns:p14="http://schemas.microsoft.com/office/powerpoint/2010/main" val="14610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16</a:t>
            </a:fld>
            <a:endParaRPr lang="en-GB"/>
          </a:p>
        </p:txBody>
      </p:sp>
    </p:spTree>
    <p:extLst>
      <p:ext uri="{BB962C8B-B14F-4D97-AF65-F5344CB8AC3E}">
        <p14:creationId xmlns:p14="http://schemas.microsoft.com/office/powerpoint/2010/main" val="1671805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17</a:t>
            </a:fld>
            <a:endParaRPr lang="en-GB"/>
          </a:p>
        </p:txBody>
      </p:sp>
    </p:spTree>
    <p:extLst>
      <p:ext uri="{BB962C8B-B14F-4D97-AF65-F5344CB8AC3E}">
        <p14:creationId xmlns:p14="http://schemas.microsoft.com/office/powerpoint/2010/main" val="2020711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18</a:t>
            </a:fld>
            <a:endParaRPr lang="en-GB"/>
          </a:p>
        </p:txBody>
      </p:sp>
    </p:spTree>
    <p:extLst>
      <p:ext uri="{BB962C8B-B14F-4D97-AF65-F5344CB8AC3E}">
        <p14:creationId xmlns:p14="http://schemas.microsoft.com/office/powerpoint/2010/main" val="4227995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19</a:t>
            </a:fld>
            <a:endParaRPr lang="en-GB"/>
          </a:p>
        </p:txBody>
      </p:sp>
    </p:spTree>
    <p:extLst>
      <p:ext uri="{BB962C8B-B14F-4D97-AF65-F5344CB8AC3E}">
        <p14:creationId xmlns:p14="http://schemas.microsoft.com/office/powerpoint/2010/main" val="3133551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20</a:t>
            </a:fld>
            <a:endParaRPr lang="en-GB"/>
          </a:p>
        </p:txBody>
      </p:sp>
    </p:spTree>
    <p:extLst>
      <p:ext uri="{BB962C8B-B14F-4D97-AF65-F5344CB8AC3E}">
        <p14:creationId xmlns:p14="http://schemas.microsoft.com/office/powerpoint/2010/main" val="2567495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21</a:t>
            </a:fld>
            <a:endParaRPr lang="en-GB"/>
          </a:p>
        </p:txBody>
      </p:sp>
    </p:spTree>
    <p:extLst>
      <p:ext uri="{BB962C8B-B14F-4D97-AF65-F5344CB8AC3E}">
        <p14:creationId xmlns:p14="http://schemas.microsoft.com/office/powerpoint/2010/main" val="1622305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23</a:t>
            </a:fld>
            <a:endParaRPr lang="en-GB"/>
          </a:p>
        </p:txBody>
      </p:sp>
    </p:spTree>
    <p:extLst>
      <p:ext uri="{BB962C8B-B14F-4D97-AF65-F5344CB8AC3E}">
        <p14:creationId xmlns:p14="http://schemas.microsoft.com/office/powerpoint/2010/main" val="66053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2</a:t>
            </a:fld>
            <a:endParaRPr lang="en-GB"/>
          </a:p>
        </p:txBody>
      </p:sp>
    </p:spTree>
    <p:extLst>
      <p:ext uri="{BB962C8B-B14F-4D97-AF65-F5344CB8AC3E}">
        <p14:creationId xmlns:p14="http://schemas.microsoft.com/office/powerpoint/2010/main" val="2877676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24</a:t>
            </a:fld>
            <a:endParaRPr lang="en-GB"/>
          </a:p>
        </p:txBody>
      </p:sp>
    </p:spTree>
    <p:extLst>
      <p:ext uri="{BB962C8B-B14F-4D97-AF65-F5344CB8AC3E}">
        <p14:creationId xmlns:p14="http://schemas.microsoft.com/office/powerpoint/2010/main" val="1014754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25</a:t>
            </a:fld>
            <a:endParaRPr lang="en-GB"/>
          </a:p>
        </p:txBody>
      </p:sp>
    </p:spTree>
    <p:extLst>
      <p:ext uri="{BB962C8B-B14F-4D97-AF65-F5344CB8AC3E}">
        <p14:creationId xmlns:p14="http://schemas.microsoft.com/office/powerpoint/2010/main" val="2077134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26</a:t>
            </a:fld>
            <a:endParaRPr lang="en-GB"/>
          </a:p>
        </p:txBody>
      </p:sp>
    </p:spTree>
    <p:extLst>
      <p:ext uri="{BB962C8B-B14F-4D97-AF65-F5344CB8AC3E}">
        <p14:creationId xmlns:p14="http://schemas.microsoft.com/office/powerpoint/2010/main" val="1012452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29</a:t>
            </a:fld>
            <a:endParaRPr lang="en-GB"/>
          </a:p>
        </p:txBody>
      </p:sp>
    </p:spTree>
    <p:extLst>
      <p:ext uri="{BB962C8B-B14F-4D97-AF65-F5344CB8AC3E}">
        <p14:creationId xmlns:p14="http://schemas.microsoft.com/office/powerpoint/2010/main" val="128879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4</a:t>
            </a:fld>
            <a:endParaRPr lang="en-GB"/>
          </a:p>
        </p:txBody>
      </p:sp>
    </p:spTree>
    <p:extLst>
      <p:ext uri="{BB962C8B-B14F-4D97-AF65-F5344CB8AC3E}">
        <p14:creationId xmlns:p14="http://schemas.microsoft.com/office/powerpoint/2010/main" val="425654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5</a:t>
            </a:fld>
            <a:endParaRPr lang="en-GB"/>
          </a:p>
        </p:txBody>
      </p:sp>
    </p:spTree>
    <p:extLst>
      <p:ext uri="{BB962C8B-B14F-4D97-AF65-F5344CB8AC3E}">
        <p14:creationId xmlns:p14="http://schemas.microsoft.com/office/powerpoint/2010/main" val="376406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6</a:t>
            </a:fld>
            <a:endParaRPr lang="en-GB"/>
          </a:p>
        </p:txBody>
      </p:sp>
    </p:spTree>
    <p:extLst>
      <p:ext uri="{BB962C8B-B14F-4D97-AF65-F5344CB8AC3E}">
        <p14:creationId xmlns:p14="http://schemas.microsoft.com/office/powerpoint/2010/main" val="62191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1AF88-8F58-43F4-BB04-72AC4743BCB7}" type="slidenum">
              <a:rPr lang="en-GB" smtClean="0"/>
              <a:t>7</a:t>
            </a:fld>
            <a:endParaRPr lang="en-GB"/>
          </a:p>
        </p:txBody>
      </p:sp>
    </p:spTree>
    <p:extLst>
      <p:ext uri="{BB962C8B-B14F-4D97-AF65-F5344CB8AC3E}">
        <p14:creationId xmlns:p14="http://schemas.microsoft.com/office/powerpoint/2010/main" val="182650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1AF88-8F58-43F4-BB04-72AC4743BCB7}" type="slidenum">
              <a:rPr lang="en-GB" smtClean="0"/>
              <a:t>8</a:t>
            </a:fld>
            <a:endParaRPr lang="en-GB"/>
          </a:p>
        </p:txBody>
      </p:sp>
    </p:spTree>
    <p:extLst>
      <p:ext uri="{BB962C8B-B14F-4D97-AF65-F5344CB8AC3E}">
        <p14:creationId xmlns:p14="http://schemas.microsoft.com/office/powerpoint/2010/main" val="341923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9</a:t>
            </a:fld>
            <a:endParaRPr lang="en-GB"/>
          </a:p>
        </p:txBody>
      </p:sp>
    </p:spTree>
    <p:extLst>
      <p:ext uri="{BB962C8B-B14F-4D97-AF65-F5344CB8AC3E}">
        <p14:creationId xmlns:p14="http://schemas.microsoft.com/office/powerpoint/2010/main" val="182844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1AF88-8F58-43F4-BB04-72AC4743BCB7}" type="slidenum">
              <a:rPr lang="en-GB" smtClean="0"/>
              <a:t>11</a:t>
            </a:fld>
            <a:endParaRPr lang="en-GB"/>
          </a:p>
        </p:txBody>
      </p:sp>
    </p:spTree>
    <p:extLst>
      <p:ext uri="{BB962C8B-B14F-4D97-AF65-F5344CB8AC3E}">
        <p14:creationId xmlns:p14="http://schemas.microsoft.com/office/powerpoint/2010/main" val="4057129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B0FDEBA0-F43B-4919-A9BB-3BCFDB709CD3}" type="datetimeFigureOut">
              <a:rPr lang="en-GB" smtClean="0"/>
              <a:t>20/06/2023</a:t>
            </a:fld>
            <a:endParaRPr lang="en-GB"/>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274448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FDEBA0-F43B-4919-A9BB-3BCFDB709CD3}"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80871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0FDEBA0-F43B-4919-A9BB-3BCFDB709CD3}"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12582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0FDEBA0-F43B-4919-A9BB-3BCFDB709CD3}"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749077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FDEBA0-F43B-4919-A9BB-3BCFDB709CD3}"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4289263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0FDEBA0-F43B-4919-A9BB-3BCFDB709CD3}" type="datetimeFigureOut">
              <a:rPr lang="en-GB" smtClean="0"/>
              <a:t>20/06/2023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41470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0FDEBA0-F43B-4919-A9BB-3BCFDB709CD3}" type="datetimeFigureOut">
              <a:rPr lang="en-GB" smtClean="0"/>
              <a:t>20/06/2023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295596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B0FDEBA0-F43B-4919-A9BB-3BCFDB709CD3}" type="datetimeFigureOut">
              <a:rPr lang="en-GB" smtClean="0"/>
              <a:t>20/06/2023</a:t>
            </a:fld>
            <a:endParaRPr lang="en-GB"/>
          </a:p>
        </p:txBody>
      </p:sp>
      <p:sp>
        <p:nvSpPr>
          <p:cNvPr id="5" name="Footer Placeholder 4"/>
          <p:cNvSpPr>
            <a:spLocks noGrp="1"/>
          </p:cNvSpPr>
          <p:nvPr>
            <p:ph type="ftr" sz="quarter" idx="11"/>
          </p:nvPr>
        </p:nvSpPr>
        <p:spPr>
          <a:xfrm>
            <a:off x="516133" y="6387910"/>
            <a:ext cx="3859795" cy="228660"/>
          </a:xfrm>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426149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DEBA0-F43B-4919-A9BB-3BCFDB709CD3}" type="datetimeFigureOut">
              <a:rPr lang="en-GB" smtClean="0"/>
              <a:t>20/06/2023</a:t>
            </a:fld>
            <a:endParaRPr lang="en-GB"/>
          </a:p>
        </p:txBody>
      </p:sp>
      <p:sp>
        <p:nvSpPr>
          <p:cNvPr id="5" name="Footer Placeholder 4"/>
          <p:cNvSpPr>
            <a:spLocks noGrp="1"/>
          </p:cNvSpPr>
          <p:nvPr>
            <p:ph type="ftr" sz="quarter" idx="11"/>
          </p:nvPr>
        </p:nvSpPr>
        <p:spPr>
          <a:xfrm>
            <a:off x="538546" y="6365498"/>
            <a:ext cx="3859795" cy="228660"/>
          </a:xfrm>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280930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DEBA0-F43B-4919-A9BB-3BCFDB709CD3}"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423465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FDEBA0-F43B-4919-A9BB-3BCFDB709CD3}"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29875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FDEBA0-F43B-4919-A9BB-3BCFDB709CD3}"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109225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FDEBA0-F43B-4919-A9BB-3BCFDB709CD3}" type="datetimeFigureOut">
              <a:rPr lang="en-GB" smtClean="0"/>
              <a:t>20/06/2023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111106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FDEBA0-F43B-4919-A9BB-3BCFDB709CD3}" type="datetimeFigureOut">
              <a:rPr lang="en-GB" smtClean="0"/>
              <a:t>20/06/2023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166033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B0FDEBA0-F43B-4919-A9BB-3BCFDB709CD3}" type="datetimeFigureOut">
              <a:rPr lang="en-GB" smtClean="0"/>
              <a:t>20/06/2023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292908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FDEBA0-F43B-4919-A9BB-3BCFDB709CD3}"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61055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FDEBA0-F43B-4919-A9BB-3BCFDB709CD3}"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FC974B1-8984-4E21-9039-F0FBACCC7863}" type="slidenum">
              <a:rPr lang="en-GB" smtClean="0"/>
              <a:t>‹#›</a:t>
            </a:fld>
            <a:endParaRPr lang="en-GB"/>
          </a:p>
        </p:txBody>
      </p:sp>
    </p:spTree>
    <p:extLst>
      <p:ext uri="{BB962C8B-B14F-4D97-AF65-F5344CB8AC3E}">
        <p14:creationId xmlns:p14="http://schemas.microsoft.com/office/powerpoint/2010/main" val="230013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B0FDEBA0-F43B-4919-A9BB-3BCFDB709CD3}" type="datetimeFigureOut">
              <a:rPr lang="en-GB" smtClean="0"/>
              <a:t>20/06/2023</a:t>
            </a:fld>
            <a:endParaRPr lang="en-GB"/>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FC974B1-8984-4E21-9039-F0FBACCC7863}" type="slidenum">
              <a:rPr lang="en-GB" smtClean="0"/>
              <a:t>‹#›</a:t>
            </a:fld>
            <a:endParaRPr lang="en-GB"/>
          </a:p>
        </p:txBody>
      </p:sp>
    </p:spTree>
    <p:extLst>
      <p:ext uri="{BB962C8B-B14F-4D97-AF65-F5344CB8AC3E}">
        <p14:creationId xmlns:p14="http://schemas.microsoft.com/office/powerpoint/2010/main" val="25485917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wombwellparkstreet.co.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ombwellparkstreet.co.uk/new-starters---reception.html" TargetMode="External"/><Relationship Id="rId2" Type="http://schemas.openxmlformats.org/officeDocument/2006/relationships/hyperlink" Target="https://www.wombwellparkstreet.co.uk/" TargetMode="External"/><Relationship Id="rId1" Type="http://schemas.openxmlformats.org/officeDocument/2006/relationships/slideLayout" Target="../slideLayouts/slideLayout2.xml"/><Relationship Id="rId5" Type="http://schemas.openxmlformats.org/officeDocument/2006/relationships/hyperlink" Target="https://www.wombwellparkstreet.co.uk/team-eo-blog-2022-23" TargetMode="External"/><Relationship Id="rId4" Type="http://schemas.openxmlformats.org/officeDocument/2006/relationships/hyperlink" Target="https://www.wombwellparkstreet.co.uk/team-cw-blog-2022-23"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404" y="260648"/>
            <a:ext cx="8444083" cy="1828800"/>
          </a:xfrm>
        </p:spPr>
        <p:txBody>
          <a:bodyPr/>
          <a:lstStyle/>
          <a:p>
            <a:r>
              <a:rPr lang="en-GB" b="1" dirty="0">
                <a:solidFill>
                  <a:schemeClr val="bg1"/>
                </a:solidFill>
              </a:rPr>
              <a:t>Welcome to</a:t>
            </a:r>
            <a:br>
              <a:rPr lang="en-GB" b="1" dirty="0">
                <a:solidFill>
                  <a:schemeClr val="bg1"/>
                </a:solidFill>
              </a:rPr>
            </a:br>
            <a:r>
              <a:rPr lang="en-GB" b="1" dirty="0">
                <a:solidFill>
                  <a:schemeClr val="bg1"/>
                </a:solidFill>
              </a:rPr>
              <a:t>Wombwell Park Street Primary School</a:t>
            </a:r>
          </a:p>
        </p:txBody>
      </p:sp>
      <p:sp>
        <p:nvSpPr>
          <p:cNvPr id="4" name="Title 1"/>
          <p:cNvSpPr txBox="1">
            <a:spLocks/>
          </p:cNvSpPr>
          <p:nvPr/>
        </p:nvSpPr>
        <p:spPr>
          <a:xfrm>
            <a:off x="520405" y="4509120"/>
            <a:ext cx="8229600" cy="1656184"/>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GB" dirty="0">
                <a:solidFill>
                  <a:srgbClr val="00B050"/>
                </a:solidFill>
              </a:rPr>
              <a:t>Reception STARTERS 2023</a:t>
            </a:r>
          </a:p>
        </p:txBody>
      </p:sp>
      <p:pic>
        <p:nvPicPr>
          <p:cNvPr id="5" name="Picture 4" descr="TRE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276872"/>
            <a:ext cx="3744416" cy="3024336"/>
          </a:xfrm>
          <a:prstGeom prst="rect">
            <a:avLst/>
          </a:prstGeom>
          <a:noFill/>
          <a:ln>
            <a:noFill/>
          </a:ln>
        </p:spPr>
      </p:pic>
    </p:spTree>
    <p:extLst>
      <p:ext uri="{BB962C8B-B14F-4D97-AF65-F5344CB8AC3E}">
        <p14:creationId xmlns:p14="http://schemas.microsoft.com/office/powerpoint/2010/main" val="2969432298"/>
      </p:ext>
    </p:extLst>
  </p:cSld>
  <p:clrMapOvr>
    <a:masterClrMapping/>
  </p:clrMapOvr>
  <mc:AlternateContent xmlns:mc="http://schemas.openxmlformats.org/markup-compatibility/2006" xmlns:p14="http://schemas.microsoft.com/office/powerpoint/2010/main">
    <mc:Choice Requires="p14">
      <p:transition spd="slow" p14:dur="2000" advTm="3897"/>
    </mc:Choice>
    <mc:Fallback xmlns="">
      <p:transition spd="slow" advTm="389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162414" cy="709865"/>
          </a:xfrm>
        </p:spPr>
        <p:txBody>
          <a:bodyPr/>
          <a:lstStyle/>
          <a:p>
            <a:r>
              <a:rPr lang="en-GB" b="1" i="1" dirty="0"/>
              <a:t>Current</a:t>
            </a:r>
            <a:r>
              <a:rPr lang="en-GB" b="1" dirty="0"/>
              <a:t> classes and organisation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5034989"/>
              </p:ext>
            </p:extLst>
          </p:nvPr>
        </p:nvGraphicFramePr>
        <p:xfrm>
          <a:off x="611560" y="1772816"/>
          <a:ext cx="8280920" cy="4754880"/>
        </p:xfrm>
        <a:graphic>
          <a:graphicData uri="http://schemas.openxmlformats.org/drawingml/2006/table">
            <a:tbl>
              <a:tblPr firstRow="1" bandRow="1">
                <a:tableStyleId>{5C22544A-7EE6-4342-B048-85BDC9FD1C3A}</a:tableStyleId>
              </a:tblPr>
              <a:tblGrid>
                <a:gridCol w="3401092">
                  <a:extLst>
                    <a:ext uri="{9D8B030D-6E8A-4147-A177-3AD203B41FA5}">
                      <a16:colId xmlns:a16="http://schemas.microsoft.com/office/drawing/2014/main" val="3632517471"/>
                    </a:ext>
                  </a:extLst>
                </a:gridCol>
                <a:gridCol w="4879828">
                  <a:extLst>
                    <a:ext uri="{9D8B030D-6E8A-4147-A177-3AD203B41FA5}">
                      <a16:colId xmlns:a16="http://schemas.microsoft.com/office/drawing/2014/main" val="769183451"/>
                    </a:ext>
                  </a:extLst>
                </a:gridCol>
              </a:tblGrid>
              <a:tr h="353338">
                <a:tc>
                  <a:txBody>
                    <a:bodyPr/>
                    <a:lstStyle/>
                    <a:p>
                      <a:pPr algn="ctr"/>
                      <a:r>
                        <a:rPr lang="en-GB" dirty="0"/>
                        <a:t>Classes</a:t>
                      </a:r>
                    </a:p>
                  </a:txBody>
                  <a:tcPr/>
                </a:tc>
                <a:tc>
                  <a:txBody>
                    <a:bodyPr/>
                    <a:lstStyle/>
                    <a:p>
                      <a:pPr algn="ctr"/>
                      <a:r>
                        <a:rPr lang="en-GB" dirty="0"/>
                        <a:t>Makeup of classes</a:t>
                      </a:r>
                    </a:p>
                  </a:txBody>
                  <a:tcPr/>
                </a:tc>
                <a:extLst>
                  <a:ext uri="{0D108BD9-81ED-4DB2-BD59-A6C34878D82A}">
                    <a16:rowId xmlns:a16="http://schemas.microsoft.com/office/drawing/2014/main" val="845144693"/>
                  </a:ext>
                </a:extLst>
              </a:tr>
              <a:tr h="354320">
                <a:tc>
                  <a:txBody>
                    <a:bodyPr/>
                    <a:lstStyle/>
                    <a:p>
                      <a:pPr algn="ctr"/>
                      <a:r>
                        <a:rPr lang="en-GB" b="1" dirty="0"/>
                        <a:t>Team CM</a:t>
                      </a:r>
                    </a:p>
                  </a:txBody>
                  <a:tcPr/>
                </a:tc>
                <a:tc>
                  <a:txBody>
                    <a:bodyPr/>
                    <a:lstStyle/>
                    <a:p>
                      <a:r>
                        <a:rPr lang="en-GB" dirty="0"/>
                        <a:t>AM and PM Nursery (52 places)</a:t>
                      </a:r>
                    </a:p>
                  </a:txBody>
                  <a:tcPr/>
                </a:tc>
                <a:extLst>
                  <a:ext uri="{0D108BD9-81ED-4DB2-BD59-A6C34878D82A}">
                    <a16:rowId xmlns:a16="http://schemas.microsoft.com/office/drawing/2014/main" val="1872063931"/>
                  </a:ext>
                </a:extLst>
              </a:tr>
              <a:tr h="300708">
                <a:tc>
                  <a:txBody>
                    <a:bodyPr/>
                    <a:lstStyle/>
                    <a:p>
                      <a:pPr algn="ctr"/>
                      <a:r>
                        <a:rPr lang="en-GB" b="1" dirty="0"/>
                        <a:t>Team CW</a:t>
                      </a:r>
                    </a:p>
                  </a:txBody>
                  <a:tcPr/>
                </a:tc>
                <a:tc>
                  <a:txBody>
                    <a:bodyPr/>
                    <a:lstStyle/>
                    <a:p>
                      <a:r>
                        <a:rPr lang="en-GB" dirty="0">
                          <a:solidFill>
                            <a:schemeClr val="accent6">
                              <a:lumMod val="75000"/>
                            </a:schemeClr>
                          </a:solidFill>
                        </a:rPr>
                        <a:t>Reception (30)</a:t>
                      </a:r>
                    </a:p>
                  </a:txBody>
                  <a:tcPr/>
                </a:tc>
                <a:extLst>
                  <a:ext uri="{0D108BD9-81ED-4DB2-BD59-A6C34878D82A}">
                    <a16:rowId xmlns:a16="http://schemas.microsoft.com/office/drawing/2014/main" val="2610658600"/>
                  </a:ext>
                </a:extLst>
              </a:tr>
              <a:tr h="300708">
                <a:tc>
                  <a:txBody>
                    <a:bodyPr/>
                    <a:lstStyle/>
                    <a:p>
                      <a:pPr algn="ctr"/>
                      <a:r>
                        <a:rPr lang="en-GB" b="1" dirty="0"/>
                        <a:t>Team EO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accent6">
                              <a:lumMod val="75000"/>
                            </a:schemeClr>
                          </a:solidFill>
                        </a:rPr>
                        <a:t>Reception (15) / Year 1 (15)</a:t>
                      </a:r>
                    </a:p>
                  </a:txBody>
                  <a:tcPr/>
                </a:tc>
                <a:extLst>
                  <a:ext uri="{0D108BD9-81ED-4DB2-BD59-A6C34878D82A}">
                    <a16:rowId xmlns:a16="http://schemas.microsoft.com/office/drawing/2014/main" val="1416723137"/>
                  </a:ext>
                </a:extLst>
              </a:tr>
              <a:tr h="300708">
                <a:tc>
                  <a:txBody>
                    <a:bodyPr/>
                    <a:lstStyle/>
                    <a:p>
                      <a:pPr algn="ctr"/>
                      <a:r>
                        <a:rPr lang="en-GB" b="1" dirty="0"/>
                        <a:t>Team CH</a:t>
                      </a:r>
                    </a:p>
                  </a:txBody>
                  <a:tcPr/>
                </a:tc>
                <a:tc>
                  <a:txBody>
                    <a:bodyPr/>
                    <a:lstStyle/>
                    <a:p>
                      <a:r>
                        <a:rPr lang="en-GB" dirty="0">
                          <a:solidFill>
                            <a:schemeClr val="accent6">
                              <a:lumMod val="75000"/>
                            </a:schemeClr>
                          </a:solidFill>
                        </a:rPr>
                        <a:t>Year 1 (30)</a:t>
                      </a:r>
                    </a:p>
                  </a:txBody>
                  <a:tcPr/>
                </a:tc>
                <a:extLst>
                  <a:ext uri="{0D108BD9-81ED-4DB2-BD59-A6C34878D82A}">
                    <a16:rowId xmlns:a16="http://schemas.microsoft.com/office/drawing/2014/main" val="4108870439"/>
                  </a:ext>
                </a:extLst>
              </a:tr>
              <a:tr h="300708">
                <a:tc>
                  <a:txBody>
                    <a:bodyPr/>
                    <a:lstStyle/>
                    <a:p>
                      <a:pPr algn="ctr"/>
                      <a:r>
                        <a:rPr lang="en-GB" b="1" dirty="0"/>
                        <a:t>Team JF</a:t>
                      </a:r>
                    </a:p>
                  </a:txBody>
                  <a:tcPr/>
                </a:tc>
                <a:tc>
                  <a:txBody>
                    <a:bodyPr/>
                    <a:lstStyle/>
                    <a:p>
                      <a:r>
                        <a:rPr lang="en-GB" dirty="0">
                          <a:solidFill>
                            <a:schemeClr val="tx2">
                              <a:lumMod val="60000"/>
                              <a:lumOff val="40000"/>
                            </a:schemeClr>
                          </a:solidFill>
                        </a:rPr>
                        <a:t>Year 2 (30)</a:t>
                      </a:r>
                    </a:p>
                  </a:txBody>
                  <a:tcPr/>
                </a:tc>
                <a:extLst>
                  <a:ext uri="{0D108BD9-81ED-4DB2-BD59-A6C34878D82A}">
                    <a16:rowId xmlns:a16="http://schemas.microsoft.com/office/drawing/2014/main" val="268980367"/>
                  </a:ext>
                </a:extLst>
              </a:tr>
              <a:tr h="300708">
                <a:tc>
                  <a:txBody>
                    <a:bodyPr/>
                    <a:lstStyle/>
                    <a:p>
                      <a:pPr algn="ctr"/>
                      <a:r>
                        <a:rPr lang="en-GB" b="1" dirty="0"/>
                        <a:t>Team AC</a:t>
                      </a:r>
                    </a:p>
                  </a:txBody>
                  <a:tcPr/>
                </a:tc>
                <a:tc>
                  <a:txBody>
                    <a:bodyPr/>
                    <a:lstStyle/>
                    <a:p>
                      <a:r>
                        <a:rPr lang="en-GB" dirty="0">
                          <a:solidFill>
                            <a:schemeClr val="tx2">
                              <a:lumMod val="60000"/>
                              <a:lumOff val="40000"/>
                            </a:schemeClr>
                          </a:solidFill>
                        </a:rPr>
                        <a:t>Year 2 (15) / Year 3 (15)</a:t>
                      </a:r>
                    </a:p>
                  </a:txBody>
                  <a:tcPr/>
                </a:tc>
                <a:extLst>
                  <a:ext uri="{0D108BD9-81ED-4DB2-BD59-A6C34878D82A}">
                    <a16:rowId xmlns:a16="http://schemas.microsoft.com/office/drawing/2014/main" val="4027180831"/>
                  </a:ext>
                </a:extLst>
              </a:tr>
              <a:tr h="300708">
                <a:tc>
                  <a:txBody>
                    <a:bodyPr/>
                    <a:lstStyle/>
                    <a:p>
                      <a:pPr algn="ctr"/>
                      <a:r>
                        <a:rPr lang="en-GB" b="1" dirty="0"/>
                        <a:t>Team CB</a:t>
                      </a:r>
                    </a:p>
                  </a:txBody>
                  <a:tcPr/>
                </a:tc>
                <a:tc>
                  <a:txBody>
                    <a:bodyPr/>
                    <a:lstStyle/>
                    <a:p>
                      <a:r>
                        <a:rPr lang="en-GB" dirty="0">
                          <a:solidFill>
                            <a:schemeClr val="tx2">
                              <a:lumMod val="60000"/>
                              <a:lumOff val="40000"/>
                            </a:schemeClr>
                          </a:solidFill>
                        </a:rPr>
                        <a:t>Year 3 (30)</a:t>
                      </a:r>
                    </a:p>
                  </a:txBody>
                  <a:tcPr/>
                </a:tc>
                <a:extLst>
                  <a:ext uri="{0D108BD9-81ED-4DB2-BD59-A6C34878D82A}">
                    <a16:rowId xmlns:a16="http://schemas.microsoft.com/office/drawing/2014/main" val="2928398374"/>
                  </a:ext>
                </a:extLst>
              </a:tr>
              <a:tr h="300708">
                <a:tc>
                  <a:txBody>
                    <a:bodyPr/>
                    <a:lstStyle/>
                    <a:p>
                      <a:pPr algn="ctr"/>
                      <a:r>
                        <a:rPr lang="en-GB" b="1" dirty="0"/>
                        <a:t>Team JD</a:t>
                      </a:r>
                    </a:p>
                  </a:txBody>
                  <a:tcPr/>
                </a:tc>
                <a:tc>
                  <a:txBody>
                    <a:bodyPr/>
                    <a:lstStyle/>
                    <a:p>
                      <a:r>
                        <a:rPr lang="en-GB" dirty="0">
                          <a:solidFill>
                            <a:schemeClr val="accent1">
                              <a:lumMod val="75000"/>
                            </a:schemeClr>
                          </a:solidFill>
                        </a:rPr>
                        <a:t>Year 4 (30)</a:t>
                      </a:r>
                    </a:p>
                  </a:txBody>
                  <a:tcPr/>
                </a:tc>
                <a:extLst>
                  <a:ext uri="{0D108BD9-81ED-4DB2-BD59-A6C34878D82A}">
                    <a16:rowId xmlns:a16="http://schemas.microsoft.com/office/drawing/2014/main" val="672385903"/>
                  </a:ext>
                </a:extLst>
              </a:tr>
              <a:tr h="300708">
                <a:tc>
                  <a:txBody>
                    <a:bodyPr/>
                    <a:lstStyle/>
                    <a:p>
                      <a:pPr algn="ctr"/>
                      <a:r>
                        <a:rPr lang="en-GB" b="1" dirty="0"/>
                        <a:t>Team DB</a:t>
                      </a:r>
                    </a:p>
                  </a:txBody>
                  <a:tcPr/>
                </a:tc>
                <a:tc>
                  <a:txBody>
                    <a:bodyPr/>
                    <a:lstStyle/>
                    <a:p>
                      <a:r>
                        <a:rPr lang="en-GB" dirty="0">
                          <a:solidFill>
                            <a:schemeClr val="accent1">
                              <a:lumMod val="75000"/>
                            </a:schemeClr>
                          </a:solidFill>
                        </a:rPr>
                        <a:t>Year 4 (15) / Year 5 (15)</a:t>
                      </a:r>
                    </a:p>
                  </a:txBody>
                  <a:tcPr/>
                </a:tc>
                <a:extLst>
                  <a:ext uri="{0D108BD9-81ED-4DB2-BD59-A6C34878D82A}">
                    <a16:rowId xmlns:a16="http://schemas.microsoft.com/office/drawing/2014/main" val="2860874137"/>
                  </a:ext>
                </a:extLst>
              </a:tr>
              <a:tr h="300708">
                <a:tc>
                  <a:txBody>
                    <a:bodyPr/>
                    <a:lstStyle/>
                    <a:p>
                      <a:pPr algn="ctr"/>
                      <a:r>
                        <a:rPr lang="en-GB" b="1" dirty="0"/>
                        <a:t>Team LF</a:t>
                      </a:r>
                    </a:p>
                  </a:txBody>
                  <a:tcPr/>
                </a:tc>
                <a:tc>
                  <a:txBody>
                    <a:bodyPr/>
                    <a:lstStyle/>
                    <a:p>
                      <a:r>
                        <a:rPr lang="en-GB" dirty="0">
                          <a:solidFill>
                            <a:schemeClr val="accent1">
                              <a:lumMod val="75000"/>
                            </a:schemeClr>
                          </a:solidFill>
                        </a:rPr>
                        <a:t>Year 5 (30)</a:t>
                      </a:r>
                    </a:p>
                  </a:txBody>
                  <a:tcPr/>
                </a:tc>
                <a:extLst>
                  <a:ext uri="{0D108BD9-81ED-4DB2-BD59-A6C34878D82A}">
                    <a16:rowId xmlns:a16="http://schemas.microsoft.com/office/drawing/2014/main" val="670558959"/>
                  </a:ext>
                </a:extLst>
              </a:tr>
              <a:tr h="300708">
                <a:tc>
                  <a:txBody>
                    <a:bodyPr/>
                    <a:lstStyle/>
                    <a:p>
                      <a:pPr algn="ctr"/>
                      <a:r>
                        <a:rPr lang="en-GB" b="1" dirty="0"/>
                        <a:t>Team AF</a:t>
                      </a:r>
                    </a:p>
                  </a:txBody>
                  <a:tcPr/>
                </a:tc>
                <a:tc>
                  <a:txBody>
                    <a:bodyPr/>
                    <a:lstStyle/>
                    <a:p>
                      <a:r>
                        <a:rPr lang="en-GB" dirty="0">
                          <a:solidFill>
                            <a:schemeClr val="accent6">
                              <a:lumMod val="50000"/>
                            </a:schemeClr>
                          </a:solidFill>
                        </a:rPr>
                        <a:t>Year 6 (22)</a:t>
                      </a:r>
                    </a:p>
                  </a:txBody>
                  <a:tcPr/>
                </a:tc>
                <a:extLst>
                  <a:ext uri="{0D108BD9-81ED-4DB2-BD59-A6C34878D82A}">
                    <a16:rowId xmlns:a16="http://schemas.microsoft.com/office/drawing/2014/main" val="1354349982"/>
                  </a:ext>
                </a:extLst>
              </a:tr>
              <a:tr h="300708">
                <a:tc>
                  <a:txBody>
                    <a:bodyPr/>
                    <a:lstStyle/>
                    <a:p>
                      <a:pPr algn="ctr"/>
                      <a:r>
                        <a:rPr lang="en-GB" b="1" dirty="0"/>
                        <a:t>Team LL</a:t>
                      </a:r>
                    </a:p>
                  </a:txBody>
                  <a:tcPr/>
                </a:tc>
                <a:tc>
                  <a:txBody>
                    <a:bodyPr/>
                    <a:lstStyle/>
                    <a:p>
                      <a:r>
                        <a:rPr lang="en-GB" dirty="0">
                          <a:solidFill>
                            <a:schemeClr val="accent6">
                              <a:lumMod val="50000"/>
                            </a:schemeClr>
                          </a:solidFill>
                        </a:rPr>
                        <a:t>Year 6 (23)</a:t>
                      </a:r>
                    </a:p>
                  </a:txBody>
                  <a:tcPr/>
                </a:tc>
                <a:extLst>
                  <a:ext uri="{0D108BD9-81ED-4DB2-BD59-A6C34878D82A}">
                    <a16:rowId xmlns:a16="http://schemas.microsoft.com/office/drawing/2014/main" val="2934877496"/>
                  </a:ext>
                </a:extLst>
              </a:tr>
            </a:tbl>
          </a:graphicData>
        </a:graphic>
      </p:graphicFrame>
    </p:spTree>
    <p:extLst>
      <p:ext uri="{BB962C8B-B14F-4D97-AF65-F5344CB8AC3E}">
        <p14:creationId xmlns:p14="http://schemas.microsoft.com/office/powerpoint/2010/main" val="426925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6712"/>
            <a:ext cx="7024744" cy="792088"/>
          </a:xfrm>
        </p:spPr>
        <p:txBody>
          <a:bodyPr/>
          <a:lstStyle/>
          <a:p>
            <a:r>
              <a:rPr lang="en-GB" b="1" dirty="0"/>
              <a:t>School Expectations</a:t>
            </a:r>
          </a:p>
        </p:txBody>
      </p:sp>
      <p:sp>
        <p:nvSpPr>
          <p:cNvPr id="3" name="Content Placeholder 2"/>
          <p:cNvSpPr>
            <a:spLocks noGrp="1"/>
          </p:cNvSpPr>
          <p:nvPr>
            <p:ph idx="1"/>
          </p:nvPr>
        </p:nvSpPr>
        <p:spPr>
          <a:xfrm>
            <a:off x="251520" y="2132856"/>
            <a:ext cx="8712968" cy="4536504"/>
          </a:xfrm>
        </p:spPr>
        <p:txBody>
          <a:bodyPr>
            <a:normAutofit fontScale="92500" lnSpcReduction="20000"/>
          </a:bodyPr>
          <a:lstStyle/>
          <a:p>
            <a:r>
              <a:rPr lang="en-GB" dirty="0"/>
              <a:t>HIGH!</a:t>
            </a:r>
          </a:p>
          <a:p>
            <a:r>
              <a:rPr lang="en-GB" dirty="0"/>
              <a:t>TEAM – ‘Together Everyone Achieves More’</a:t>
            </a:r>
          </a:p>
          <a:p>
            <a:r>
              <a:rPr lang="en-GB" dirty="0"/>
              <a:t>3 </a:t>
            </a:r>
            <a:r>
              <a:rPr lang="en-GB" dirty="0" err="1"/>
              <a:t>Bs</a:t>
            </a:r>
            <a:r>
              <a:rPr lang="en-GB" dirty="0"/>
              <a:t>: Best work; Best manners; Best behaviour</a:t>
            </a:r>
          </a:p>
          <a:p>
            <a:r>
              <a:rPr lang="en-GB" dirty="0"/>
              <a:t>‘Always children’: </a:t>
            </a:r>
            <a:r>
              <a:rPr lang="en-GB" u="sng" dirty="0"/>
              <a:t>always</a:t>
            </a:r>
            <a:r>
              <a:rPr lang="en-GB" dirty="0"/>
              <a:t> in the right place, at the right time, doing the right thing!</a:t>
            </a:r>
          </a:p>
          <a:p>
            <a:r>
              <a:rPr lang="en-GB" dirty="0"/>
              <a:t>Golden Rules:</a:t>
            </a:r>
          </a:p>
          <a:p>
            <a:pPr marL="68580" indent="0">
              <a:buNone/>
            </a:pPr>
            <a:r>
              <a:rPr lang="en-GB" b="1" dirty="0"/>
              <a:t>Be honest</a:t>
            </a:r>
          </a:p>
          <a:p>
            <a:pPr marL="68580" indent="0">
              <a:buNone/>
            </a:pPr>
            <a:r>
              <a:rPr lang="en-GB" b="1" dirty="0"/>
              <a:t>Be gentle</a:t>
            </a:r>
          </a:p>
          <a:p>
            <a:pPr marL="68580" indent="0">
              <a:buNone/>
            </a:pPr>
            <a:r>
              <a:rPr lang="en-GB" b="1" dirty="0"/>
              <a:t>Listen to people</a:t>
            </a:r>
          </a:p>
          <a:p>
            <a:pPr marL="68580" indent="0">
              <a:buNone/>
            </a:pPr>
            <a:r>
              <a:rPr lang="en-GB" b="1" dirty="0"/>
              <a:t>Work hard</a:t>
            </a:r>
          </a:p>
          <a:p>
            <a:pPr marL="68580" indent="0">
              <a:buNone/>
            </a:pPr>
            <a:r>
              <a:rPr lang="en-GB" b="1" dirty="0"/>
              <a:t>Look after property</a:t>
            </a:r>
          </a:p>
          <a:p>
            <a:pPr marL="68580" indent="0">
              <a:buNone/>
            </a:pPr>
            <a:r>
              <a:rPr lang="en-GB" b="1" dirty="0"/>
              <a:t>Be kind and helpful</a:t>
            </a:r>
          </a:p>
          <a:p>
            <a:r>
              <a:rPr lang="en-GB" dirty="0"/>
              <a:t>Attendance and punctuality (EWS Services)</a:t>
            </a:r>
          </a:p>
          <a:p>
            <a:r>
              <a:rPr lang="en-GB" dirty="0"/>
              <a:t>Teaching and Learning – R, W and M (plus creativity)!</a:t>
            </a:r>
          </a:p>
          <a:p>
            <a:endParaRPr lang="en-GB" dirty="0"/>
          </a:p>
        </p:txBody>
      </p:sp>
    </p:spTree>
    <p:extLst>
      <p:ext uri="{BB962C8B-B14F-4D97-AF65-F5344CB8AC3E}">
        <p14:creationId xmlns:p14="http://schemas.microsoft.com/office/powerpoint/2010/main" val="2758097595"/>
      </p:ext>
    </p:extLst>
  </p:cSld>
  <p:clrMapOvr>
    <a:masterClrMapping/>
  </p:clrMapOvr>
  <mc:AlternateContent xmlns:mc="http://schemas.openxmlformats.org/markup-compatibility/2006" xmlns:p14="http://schemas.microsoft.com/office/powerpoint/2010/main">
    <mc:Choice Requires="p14">
      <p:transition spd="slow" p14:dur="2000" advTm="85038"/>
    </mc:Choice>
    <mc:Fallback xmlns="">
      <p:transition spd="slow" advTm="8503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Incredible Me!</a:t>
            </a:r>
          </a:p>
        </p:txBody>
      </p:sp>
      <p:sp>
        <p:nvSpPr>
          <p:cNvPr id="3" name="Content Placeholder 2"/>
          <p:cNvSpPr>
            <a:spLocks noGrp="1"/>
          </p:cNvSpPr>
          <p:nvPr>
            <p:ph idx="1"/>
          </p:nvPr>
        </p:nvSpPr>
        <p:spPr>
          <a:xfrm>
            <a:off x="864382" y="2489200"/>
            <a:ext cx="4859746" cy="3530600"/>
          </a:xfrm>
        </p:spPr>
        <p:txBody>
          <a:bodyPr>
            <a:normAutofit fontScale="92500" lnSpcReduction="10000"/>
          </a:bodyPr>
          <a:lstStyle/>
          <a:p>
            <a:r>
              <a:rPr lang="en-GB" dirty="0"/>
              <a:t>Approach to managing behaviour positively used by all staff</a:t>
            </a:r>
          </a:p>
          <a:p>
            <a:r>
              <a:rPr lang="en-GB" dirty="0"/>
              <a:t>Incredible Me! support for individuals on ‘plans’</a:t>
            </a:r>
          </a:p>
          <a:p>
            <a:r>
              <a:rPr lang="en-GB" dirty="0"/>
              <a:t>Supports and develops children’s social, emotional and behavioural developments</a:t>
            </a:r>
          </a:p>
          <a:p>
            <a:r>
              <a:rPr lang="en-GB" dirty="0"/>
              <a:t>Incredible Me! class target boards</a:t>
            </a:r>
          </a:p>
          <a:p>
            <a:r>
              <a:rPr lang="en-GB" dirty="0"/>
              <a:t>Incredible Me! time on a Friday</a:t>
            </a:r>
          </a:p>
          <a:p>
            <a:r>
              <a:rPr lang="en-GB" dirty="0"/>
              <a:t>It’s all about RELATIONSHIPS</a:t>
            </a:r>
          </a:p>
          <a:p>
            <a:r>
              <a:rPr lang="en-GB" dirty="0"/>
              <a:t>Led by Mr Fidment (AHT)</a:t>
            </a:r>
          </a:p>
        </p:txBody>
      </p:sp>
      <p:pic>
        <p:nvPicPr>
          <p:cNvPr id="4" name="Picture 3"/>
          <p:cNvPicPr/>
          <p:nvPr/>
        </p:nvPicPr>
        <p:blipFill>
          <a:blip r:embed="rId2"/>
          <a:stretch>
            <a:fillRect/>
          </a:stretch>
        </p:blipFill>
        <p:spPr>
          <a:xfrm>
            <a:off x="5508104" y="2204864"/>
            <a:ext cx="3394323" cy="4608512"/>
          </a:xfrm>
          <a:prstGeom prst="rect">
            <a:avLst/>
          </a:prstGeom>
        </p:spPr>
      </p:pic>
    </p:spTree>
    <p:extLst>
      <p:ext uri="{BB962C8B-B14F-4D97-AF65-F5344CB8AC3E}">
        <p14:creationId xmlns:p14="http://schemas.microsoft.com/office/powerpoint/2010/main" val="129164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1080120"/>
          </a:xfrm>
        </p:spPr>
        <p:txBody>
          <a:bodyPr/>
          <a:lstStyle/>
          <a:p>
            <a:pPr algn="ctr"/>
            <a:r>
              <a:rPr lang="en-GB" b="1" dirty="0"/>
              <a:t>Uniform</a:t>
            </a:r>
          </a:p>
        </p:txBody>
      </p:sp>
      <p:sp>
        <p:nvSpPr>
          <p:cNvPr id="3" name="Content Placeholder 2"/>
          <p:cNvSpPr>
            <a:spLocks noGrp="1"/>
          </p:cNvSpPr>
          <p:nvPr>
            <p:ph idx="1"/>
          </p:nvPr>
        </p:nvSpPr>
        <p:spPr>
          <a:xfrm>
            <a:off x="395536" y="2204864"/>
            <a:ext cx="8424936" cy="4392488"/>
          </a:xfrm>
        </p:spPr>
        <p:txBody>
          <a:bodyPr>
            <a:normAutofit fontScale="62500" lnSpcReduction="20000"/>
          </a:bodyPr>
          <a:lstStyle/>
          <a:p>
            <a:pPr marL="68580" indent="0">
              <a:buNone/>
            </a:pPr>
            <a:r>
              <a:rPr lang="en-GB" dirty="0"/>
              <a:t>Our uniform policy states:</a:t>
            </a:r>
          </a:p>
          <a:p>
            <a:r>
              <a:rPr lang="en-GB" dirty="0"/>
              <a:t>The school has adopted a </a:t>
            </a:r>
            <a:r>
              <a:rPr lang="en-GB" dirty="0">
                <a:solidFill>
                  <a:srgbClr val="FF0000"/>
                </a:solidFill>
              </a:rPr>
              <a:t>standard form of dress</a:t>
            </a:r>
          </a:p>
          <a:p>
            <a:r>
              <a:rPr lang="en-GB" dirty="0"/>
              <a:t>Pupils are encouraged to wear:</a:t>
            </a:r>
          </a:p>
          <a:p>
            <a:pPr marL="0" indent="0">
              <a:buNone/>
            </a:pPr>
            <a:r>
              <a:rPr lang="en-GB" dirty="0">
                <a:solidFill>
                  <a:srgbClr val="FF0000"/>
                </a:solidFill>
              </a:rPr>
              <a:t>burgundy sweatshirts/jumpers/cardigans</a:t>
            </a:r>
          </a:p>
          <a:p>
            <a:pPr marL="0" indent="0">
              <a:buNone/>
            </a:pPr>
            <a:r>
              <a:rPr lang="en-GB" dirty="0">
                <a:solidFill>
                  <a:srgbClr val="FF0000"/>
                </a:solidFill>
              </a:rPr>
              <a:t>white/burgundy polo shirts with or without the school logo on</a:t>
            </a:r>
          </a:p>
          <a:p>
            <a:pPr marL="0" indent="0">
              <a:buNone/>
            </a:pPr>
            <a:r>
              <a:rPr lang="en-GB" dirty="0">
                <a:solidFill>
                  <a:srgbClr val="FF0000"/>
                </a:solidFill>
              </a:rPr>
              <a:t>grey trousers, skirts or pinafores</a:t>
            </a:r>
          </a:p>
          <a:p>
            <a:pPr marL="0" indent="0">
              <a:buNone/>
            </a:pPr>
            <a:r>
              <a:rPr lang="en-GB" dirty="0">
                <a:solidFill>
                  <a:srgbClr val="FF0000"/>
                </a:solidFill>
              </a:rPr>
              <a:t>sensible, smart, plain black shoes (leather where possible)</a:t>
            </a:r>
          </a:p>
          <a:p>
            <a:pPr marL="0" indent="0">
              <a:buNone/>
            </a:pPr>
            <a:r>
              <a:rPr lang="en-GB" dirty="0">
                <a:solidFill>
                  <a:srgbClr val="FF0000"/>
                </a:solidFill>
              </a:rPr>
              <a:t>may wear head scarves / head dresses, in uniform colours, if this is a religious / cultural wish (burgundy / grey / black)</a:t>
            </a:r>
          </a:p>
          <a:p>
            <a:pPr marL="0" indent="0">
              <a:buNone/>
            </a:pPr>
            <a:r>
              <a:rPr lang="en-GB" dirty="0">
                <a:solidFill>
                  <a:srgbClr val="FF0000"/>
                </a:solidFill>
              </a:rPr>
              <a:t>NO brightly coloured shoes / trainers / heels / sandals</a:t>
            </a:r>
          </a:p>
          <a:p>
            <a:pPr marL="0" indent="0">
              <a:buNone/>
            </a:pPr>
            <a:r>
              <a:rPr lang="en-GB" dirty="0">
                <a:solidFill>
                  <a:srgbClr val="FF0000"/>
                </a:solidFill>
              </a:rPr>
              <a:t>NO leggings / over the top bows</a:t>
            </a:r>
          </a:p>
          <a:p>
            <a:r>
              <a:rPr lang="en-GB" b="1" dirty="0"/>
              <a:t>PE: </a:t>
            </a:r>
            <a:r>
              <a:rPr lang="en-GB" dirty="0"/>
              <a:t>children require a white t-shirt, black shorts, black jogging bottoms, black sweatshirt and black pumps/trainers for PE (from the Spring term in Reception) </a:t>
            </a:r>
          </a:p>
          <a:p>
            <a:r>
              <a:rPr lang="en-GB" dirty="0"/>
              <a:t>All clothing should be </a:t>
            </a:r>
            <a:r>
              <a:rPr lang="en-GB" u="sng" dirty="0"/>
              <a:t>clearly marked with the child’s name.</a:t>
            </a:r>
            <a:r>
              <a:rPr lang="en-GB" dirty="0"/>
              <a:t> </a:t>
            </a:r>
          </a:p>
          <a:p>
            <a:r>
              <a:rPr lang="en-GB" dirty="0"/>
              <a:t>Jewellery – only studs! Children must be able to take these out for PE independently or come without them on PE days. Plasters cannot be taped over them. We recommend, if you are having your child’s ears pierced, that you do so at the beginning of the six weeks holidays. </a:t>
            </a:r>
          </a:p>
          <a:p>
            <a:r>
              <a:rPr lang="en-GB" dirty="0"/>
              <a:t>Watches- children may wear one analogue watch (NO Smart watches are allowed) </a:t>
            </a:r>
          </a:p>
          <a:p>
            <a:pPr marL="0" indent="0" algn="ctr">
              <a:buNone/>
            </a:pPr>
            <a:r>
              <a:rPr lang="en-GB" sz="2600" b="1" dirty="0">
                <a:solidFill>
                  <a:srgbClr val="FF0000"/>
                </a:solidFill>
              </a:rPr>
              <a:t>Order forms can be accessed on line via the information on our school website</a:t>
            </a:r>
          </a:p>
          <a:p>
            <a:pPr marL="68580" indent="0">
              <a:buNone/>
            </a:pPr>
            <a:endParaRPr lang="en-GB" dirty="0"/>
          </a:p>
          <a:p>
            <a:pPr marL="68580" indent="0">
              <a:buNone/>
            </a:pPr>
            <a:endParaRPr lang="en-GB" dirty="0"/>
          </a:p>
          <a:p>
            <a:pPr marL="68580" indent="0" algn="ctr">
              <a:buNone/>
            </a:pPr>
            <a:endParaRPr lang="en-GB" sz="4000" b="1" dirty="0">
              <a:solidFill>
                <a:schemeClr val="accent1"/>
              </a:solidFill>
            </a:endParaRPr>
          </a:p>
        </p:txBody>
      </p:sp>
    </p:spTree>
    <p:extLst>
      <p:ext uri="{BB962C8B-B14F-4D97-AF65-F5344CB8AC3E}">
        <p14:creationId xmlns:p14="http://schemas.microsoft.com/office/powerpoint/2010/main" val="3810349275"/>
      </p:ext>
    </p:extLst>
  </p:cSld>
  <p:clrMapOvr>
    <a:masterClrMapping/>
  </p:clrMapOvr>
  <mc:AlternateContent xmlns:mc="http://schemas.openxmlformats.org/markup-compatibility/2006" xmlns:p14="http://schemas.microsoft.com/office/powerpoint/2010/main">
    <mc:Choice Requires="p14">
      <p:transition spd="slow" p14:dur="2000" advTm="165788"/>
    </mc:Choice>
    <mc:Fallback xmlns="">
      <p:transition spd="slow" advTm="16578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a:bodyPr>
          <a:lstStyle/>
          <a:p>
            <a:pPr algn="ctr"/>
            <a:r>
              <a:rPr lang="en-GB" b="1" dirty="0"/>
              <a:t>Medical</a:t>
            </a:r>
            <a:r>
              <a:rPr lang="en-GB" dirty="0"/>
              <a:t> </a:t>
            </a:r>
          </a:p>
        </p:txBody>
      </p:sp>
      <p:sp>
        <p:nvSpPr>
          <p:cNvPr id="3" name="Content Placeholder 2"/>
          <p:cNvSpPr>
            <a:spLocks noGrp="1"/>
          </p:cNvSpPr>
          <p:nvPr>
            <p:ph idx="1"/>
          </p:nvPr>
        </p:nvSpPr>
        <p:spPr>
          <a:xfrm>
            <a:off x="395536" y="2489200"/>
            <a:ext cx="8352928" cy="4036144"/>
          </a:xfrm>
        </p:spPr>
        <p:txBody>
          <a:bodyPr>
            <a:normAutofit/>
          </a:bodyPr>
          <a:lstStyle/>
          <a:p>
            <a:r>
              <a:rPr lang="en-GB" dirty="0"/>
              <a:t>Administration of prescribed medication which must be taken </a:t>
            </a:r>
            <a:r>
              <a:rPr lang="en-GB" dirty="0">
                <a:solidFill>
                  <a:srgbClr val="FF0000"/>
                </a:solidFill>
              </a:rPr>
              <a:t>4 times daily </a:t>
            </a:r>
            <a:r>
              <a:rPr lang="en-GB" dirty="0"/>
              <a:t>or specifically at lunchtime will be given by designated staff – </a:t>
            </a:r>
            <a:r>
              <a:rPr lang="en-GB" dirty="0">
                <a:solidFill>
                  <a:srgbClr val="FF0000"/>
                </a:solidFill>
              </a:rPr>
              <a:t>please fill in forms at the Office!</a:t>
            </a:r>
          </a:p>
          <a:p>
            <a:r>
              <a:rPr lang="en-GB" dirty="0"/>
              <a:t>Please </a:t>
            </a:r>
            <a:r>
              <a:rPr lang="en-GB" dirty="0">
                <a:solidFill>
                  <a:srgbClr val="FF0000"/>
                </a:solidFill>
              </a:rPr>
              <a:t>do not send non-prescribed medicine </a:t>
            </a:r>
            <a:r>
              <a:rPr lang="en-GB" dirty="0"/>
              <a:t>to school.</a:t>
            </a:r>
          </a:p>
          <a:p>
            <a:r>
              <a:rPr lang="en-GB" dirty="0"/>
              <a:t>All medicines must be </a:t>
            </a:r>
            <a:r>
              <a:rPr lang="en-GB" dirty="0">
                <a:solidFill>
                  <a:srgbClr val="FF0000"/>
                </a:solidFill>
              </a:rPr>
              <a:t>clearly labelled </a:t>
            </a:r>
            <a:r>
              <a:rPr lang="en-GB" dirty="0"/>
              <a:t>and kept in the original container and to comply with local authority guidelines, the relevant form must be completed. Children will only be given prescribed medication once the form is completed.</a:t>
            </a:r>
          </a:p>
          <a:p>
            <a:pPr marL="0" indent="0">
              <a:buNone/>
            </a:pPr>
            <a:endParaRPr lang="en-GB" b="1" dirty="0">
              <a:solidFill>
                <a:srgbClr val="FF0000"/>
              </a:solidFill>
            </a:endParaRPr>
          </a:p>
          <a:p>
            <a:pPr marL="0" indent="0" algn="ctr">
              <a:buNone/>
            </a:pPr>
            <a:r>
              <a:rPr lang="en-GB" b="1" dirty="0">
                <a:solidFill>
                  <a:srgbClr val="FF0000"/>
                </a:solidFill>
              </a:rPr>
              <a:t>Prescribed medication should be brought to school by the parent or an adult authorised by the parent and handed in at the office and picked up again by an adult.</a:t>
            </a:r>
          </a:p>
          <a:p>
            <a:endParaRPr lang="en-GB" dirty="0"/>
          </a:p>
        </p:txBody>
      </p:sp>
    </p:spTree>
    <p:extLst>
      <p:ext uri="{BB962C8B-B14F-4D97-AF65-F5344CB8AC3E}">
        <p14:creationId xmlns:p14="http://schemas.microsoft.com/office/powerpoint/2010/main" val="3730335652"/>
      </p:ext>
    </p:extLst>
  </p:cSld>
  <p:clrMapOvr>
    <a:masterClrMapping/>
  </p:clrMapOvr>
  <mc:AlternateContent xmlns:mc="http://schemas.openxmlformats.org/markup-compatibility/2006" xmlns:p14="http://schemas.microsoft.com/office/powerpoint/2010/main">
    <mc:Choice Requires="p14">
      <p:transition spd="slow" p14:dur="2000" advTm="80365"/>
    </mc:Choice>
    <mc:Fallback xmlns="">
      <p:transition spd="slow" advTm="803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Medical continued…</a:t>
            </a:r>
            <a:endParaRPr lang="en-GB" dirty="0"/>
          </a:p>
        </p:txBody>
      </p:sp>
      <p:sp>
        <p:nvSpPr>
          <p:cNvPr id="3" name="Content Placeholder 2"/>
          <p:cNvSpPr>
            <a:spLocks noGrp="1"/>
          </p:cNvSpPr>
          <p:nvPr>
            <p:ph idx="1"/>
          </p:nvPr>
        </p:nvSpPr>
        <p:spPr>
          <a:xfrm>
            <a:off x="395536" y="2492896"/>
            <a:ext cx="8424936" cy="4104456"/>
          </a:xfrm>
        </p:spPr>
        <p:txBody>
          <a:bodyPr>
            <a:normAutofit/>
          </a:bodyPr>
          <a:lstStyle/>
          <a:p>
            <a:r>
              <a:rPr lang="en-GB" b="1" dirty="0"/>
              <a:t>Sickness and diarrhoea: </a:t>
            </a:r>
            <a:r>
              <a:rPr lang="en-GB" dirty="0"/>
              <a:t>every likelihood that this is a bug!  PLEASE leave 48 hours after the last bout to avoid any spread of disease!</a:t>
            </a:r>
          </a:p>
          <a:p>
            <a:r>
              <a:rPr lang="en-GB" dirty="0"/>
              <a:t>If sickness is due to a cough / cold / something the child has eaten, then it is fine for them to return as and when</a:t>
            </a:r>
          </a:p>
          <a:p>
            <a:r>
              <a:rPr lang="en-GB" dirty="0"/>
              <a:t>USE your mum / dad judgement!</a:t>
            </a:r>
          </a:p>
          <a:p>
            <a:r>
              <a:rPr lang="en-GB" b="1" dirty="0"/>
              <a:t>Inhalers: </a:t>
            </a:r>
            <a:r>
              <a:rPr lang="en-GB" dirty="0"/>
              <a:t>please provide one (with spacer if applicable) to be kept in school (must be prescribed and paperwork completed)</a:t>
            </a:r>
          </a:p>
          <a:p>
            <a:r>
              <a:rPr lang="en-GB" b="1" dirty="0"/>
              <a:t>Head lice: </a:t>
            </a:r>
            <a:r>
              <a:rPr lang="en-GB" dirty="0"/>
              <a:t>please treat your child’s hair as soon as possible and avoid absence for this reason. Regular follow up checks of your child’s hair will be required by yourselves. Please let us know, we can address the issue!</a:t>
            </a:r>
          </a:p>
        </p:txBody>
      </p:sp>
    </p:spTree>
    <p:extLst>
      <p:ext uri="{BB962C8B-B14F-4D97-AF65-F5344CB8AC3E}">
        <p14:creationId xmlns:p14="http://schemas.microsoft.com/office/powerpoint/2010/main" val="3378834762"/>
      </p:ext>
    </p:extLst>
  </p:cSld>
  <p:clrMapOvr>
    <a:masterClrMapping/>
  </p:clrMapOvr>
  <mc:AlternateContent xmlns:mc="http://schemas.openxmlformats.org/markup-compatibility/2006" xmlns:p14="http://schemas.microsoft.com/office/powerpoint/2010/main">
    <mc:Choice Requires="p14">
      <p:transition spd="slow" p14:dur="2000" advTm="83285"/>
    </mc:Choice>
    <mc:Fallback xmlns="">
      <p:transition spd="slow" advTm="8328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76672"/>
            <a:ext cx="7024744" cy="1296144"/>
          </a:xfrm>
        </p:spPr>
        <p:txBody>
          <a:bodyPr>
            <a:normAutofit/>
          </a:bodyPr>
          <a:lstStyle/>
          <a:p>
            <a:pPr algn="ctr"/>
            <a:r>
              <a:rPr lang="en-GB" b="1" dirty="0"/>
              <a:t>Attendance – a life skill! </a:t>
            </a:r>
          </a:p>
        </p:txBody>
      </p:sp>
      <p:sp>
        <p:nvSpPr>
          <p:cNvPr id="3" name="Content Placeholder 2"/>
          <p:cNvSpPr>
            <a:spLocks noGrp="1"/>
          </p:cNvSpPr>
          <p:nvPr>
            <p:ph idx="1"/>
          </p:nvPr>
        </p:nvSpPr>
        <p:spPr>
          <a:xfrm>
            <a:off x="251520" y="2204864"/>
            <a:ext cx="8640960" cy="4464496"/>
          </a:xfrm>
        </p:spPr>
        <p:txBody>
          <a:bodyPr>
            <a:normAutofit fontScale="92500" lnSpcReduction="10000"/>
          </a:bodyPr>
          <a:lstStyle/>
          <a:p>
            <a:pPr marL="480060" indent="-342900"/>
            <a:r>
              <a:rPr lang="en-GB" dirty="0">
                <a:solidFill>
                  <a:srgbClr val="FF0000"/>
                </a:solidFill>
              </a:rPr>
              <a:t>Regular and punctual</a:t>
            </a:r>
            <a:r>
              <a:rPr lang="en-GB" dirty="0"/>
              <a:t>!</a:t>
            </a:r>
          </a:p>
          <a:p>
            <a:pPr marL="480060" indent="-342900"/>
            <a:r>
              <a:rPr lang="en-GB" dirty="0"/>
              <a:t>Contact school by 8.45am on the day of absence to inform school of the reason why they will not be attending (texts will go out)</a:t>
            </a:r>
          </a:p>
          <a:p>
            <a:pPr marL="480060" indent="-342900"/>
            <a:r>
              <a:rPr lang="en-GB" dirty="0"/>
              <a:t>Expect a </a:t>
            </a:r>
            <a:r>
              <a:rPr lang="en-GB" dirty="0">
                <a:solidFill>
                  <a:srgbClr val="FF0000"/>
                </a:solidFill>
              </a:rPr>
              <a:t>phone call / home visit </a:t>
            </a:r>
            <a:r>
              <a:rPr lang="en-GB" dirty="0"/>
              <a:t>if not (3 days)!</a:t>
            </a:r>
          </a:p>
          <a:p>
            <a:pPr marL="480060" indent="-342900"/>
            <a:r>
              <a:rPr lang="en-GB" dirty="0"/>
              <a:t>After 8.45am we make a note of time brought to school (and reason why not on time), late and unauthorised after 9.10am</a:t>
            </a:r>
          </a:p>
          <a:p>
            <a:pPr marL="480060" indent="-342900"/>
            <a:r>
              <a:rPr lang="en-GB" dirty="0"/>
              <a:t>If child will be late, always ensure they are accompanied by an adult to give the ‘reason’ for lateness and report to the main office</a:t>
            </a:r>
          </a:p>
          <a:p>
            <a:pPr marL="480060" indent="-342900"/>
            <a:r>
              <a:rPr lang="en-GB" dirty="0">
                <a:solidFill>
                  <a:srgbClr val="FF0000"/>
                </a:solidFill>
              </a:rPr>
              <a:t>Holidays</a:t>
            </a:r>
            <a:r>
              <a:rPr lang="en-GB" dirty="0"/>
              <a:t> have to be formally applied for 14 days prior to the holiday being taken This allows the holiday to be processed on an individual basis (current policy states unauthorised unless exceptional circumstances). </a:t>
            </a:r>
          </a:p>
          <a:p>
            <a:pPr marL="480060" indent="-342900"/>
            <a:r>
              <a:rPr lang="en-GB" dirty="0"/>
              <a:t>Attendance is tracked and followed up – Education Welfare Services </a:t>
            </a:r>
            <a:r>
              <a:rPr lang="en-GB" b="1" dirty="0">
                <a:solidFill>
                  <a:srgbClr val="FF0000"/>
                </a:solidFill>
              </a:rPr>
              <a:t>BUT, it is also rewarded!: </a:t>
            </a:r>
            <a:r>
              <a:rPr lang="en-GB" dirty="0"/>
              <a:t>prizes in school, certificates, £5 team awards each week, extra play, non-uniform days for teams, 100% attendance displayed and trips out, promoted on website/assemblies etc!</a:t>
            </a:r>
          </a:p>
          <a:p>
            <a:pPr marL="480060" indent="-342900"/>
            <a:endParaRPr lang="en-GB" dirty="0"/>
          </a:p>
          <a:p>
            <a:pPr marL="480060" indent="-342900"/>
            <a:endParaRPr lang="en-GB" dirty="0"/>
          </a:p>
          <a:p>
            <a:pPr marL="480060" indent="-342900"/>
            <a:endParaRPr lang="en-GB" dirty="0"/>
          </a:p>
        </p:txBody>
      </p:sp>
    </p:spTree>
    <p:extLst>
      <p:ext uri="{BB962C8B-B14F-4D97-AF65-F5344CB8AC3E}">
        <p14:creationId xmlns:p14="http://schemas.microsoft.com/office/powerpoint/2010/main" val="3574413910"/>
      </p:ext>
    </p:extLst>
  </p:cSld>
  <p:clrMapOvr>
    <a:masterClrMapping/>
  </p:clrMapOvr>
  <mc:AlternateContent xmlns:mc="http://schemas.openxmlformats.org/markup-compatibility/2006" xmlns:p14="http://schemas.microsoft.com/office/powerpoint/2010/main">
    <mc:Choice Requires="p14">
      <p:transition spd="slow" p14:dur="2000" advTm="140662"/>
    </mc:Choice>
    <mc:Fallback xmlns="">
      <p:transition spd="slow" advTm="14066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PSA: Carol Hitchens</a:t>
            </a:r>
          </a:p>
        </p:txBody>
      </p:sp>
      <p:sp>
        <p:nvSpPr>
          <p:cNvPr id="3" name="Content Placeholder 2"/>
          <p:cNvSpPr>
            <a:spLocks noGrp="1"/>
          </p:cNvSpPr>
          <p:nvPr>
            <p:ph idx="1"/>
          </p:nvPr>
        </p:nvSpPr>
        <p:spPr>
          <a:xfrm>
            <a:off x="179512" y="2204864"/>
            <a:ext cx="8712968" cy="4464496"/>
          </a:xfrm>
        </p:spPr>
        <p:txBody>
          <a:bodyPr>
            <a:normAutofit lnSpcReduction="10000"/>
          </a:bodyPr>
          <a:lstStyle/>
          <a:p>
            <a:r>
              <a:rPr lang="en-GB" dirty="0"/>
              <a:t>Parent Support Advisor (PSA)</a:t>
            </a:r>
          </a:p>
          <a:p>
            <a:r>
              <a:rPr lang="en-GB" dirty="0"/>
              <a:t>Deputy Safeguarding Leader</a:t>
            </a:r>
          </a:p>
          <a:p>
            <a:r>
              <a:rPr lang="en-GB" dirty="0"/>
              <a:t>M-am, T, W-am, </a:t>
            </a:r>
            <a:r>
              <a:rPr lang="en-GB" dirty="0" err="1"/>
              <a:t>Th</a:t>
            </a:r>
            <a:r>
              <a:rPr lang="en-GB" dirty="0"/>
              <a:t>,  F</a:t>
            </a:r>
          </a:p>
          <a:p>
            <a:r>
              <a:rPr lang="en-GB" dirty="0"/>
              <a:t>PLEASE make use of her support!</a:t>
            </a:r>
          </a:p>
          <a:p>
            <a:r>
              <a:rPr lang="en-GB" dirty="0"/>
              <a:t>Attendance and punctuality</a:t>
            </a:r>
          </a:p>
          <a:p>
            <a:r>
              <a:rPr lang="en-GB" dirty="0"/>
              <a:t>Safeguarding</a:t>
            </a:r>
          </a:p>
          <a:p>
            <a:r>
              <a:rPr lang="en-GB" dirty="0"/>
              <a:t>Parenting support e.g. Strategy Support Group</a:t>
            </a:r>
          </a:p>
          <a:p>
            <a:r>
              <a:rPr lang="en-GB" dirty="0"/>
              <a:t>Parent Group Organiser</a:t>
            </a:r>
          </a:p>
          <a:p>
            <a:r>
              <a:rPr lang="en-GB" dirty="0"/>
              <a:t>Uniform needs</a:t>
            </a:r>
          </a:p>
          <a:p>
            <a:r>
              <a:rPr lang="en-GB" dirty="0"/>
              <a:t>Outside agencies e.g. housing advice </a:t>
            </a:r>
          </a:p>
          <a:p>
            <a:r>
              <a:rPr lang="en-GB" dirty="0"/>
              <a:t>Time needed on a 1:1 with your child</a:t>
            </a:r>
          </a:p>
          <a:p>
            <a:pPr marL="0" indent="0" algn="ctr">
              <a:buNone/>
            </a:pPr>
            <a:r>
              <a:rPr lang="en-GB" b="1" dirty="0">
                <a:solidFill>
                  <a:srgbClr val="FF0000"/>
                </a:solidFill>
              </a:rPr>
              <a:t>Open door policy…she is FAB!</a:t>
            </a:r>
          </a:p>
        </p:txBody>
      </p:sp>
      <p:pic>
        <p:nvPicPr>
          <p:cNvPr id="5" name="Picture 4">
            <a:extLst>
              <a:ext uri="{FF2B5EF4-FFF2-40B4-BE49-F238E27FC236}">
                <a16:creationId xmlns:a16="http://schemas.microsoft.com/office/drawing/2014/main" id="{D1F63DBE-FAFD-4D51-BBFF-C5775F2FF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962" y="2348880"/>
            <a:ext cx="1673374" cy="2151482"/>
          </a:xfrm>
          <a:prstGeom prst="rect">
            <a:avLst/>
          </a:prstGeom>
        </p:spPr>
      </p:pic>
    </p:spTree>
    <p:extLst>
      <p:ext uri="{BB962C8B-B14F-4D97-AF65-F5344CB8AC3E}">
        <p14:creationId xmlns:p14="http://schemas.microsoft.com/office/powerpoint/2010/main" val="2462755900"/>
      </p:ext>
    </p:extLst>
  </p:cSld>
  <p:clrMapOvr>
    <a:masterClrMapping/>
  </p:clrMapOvr>
  <mc:AlternateContent xmlns:mc="http://schemas.openxmlformats.org/markup-compatibility/2006" xmlns:p14="http://schemas.microsoft.com/office/powerpoint/2010/main">
    <mc:Choice Requires="p14">
      <p:transition spd="slow" p14:dur="2000" advTm="98759"/>
    </mc:Choice>
    <mc:Fallback xmlns="">
      <p:transition spd="slow" advTm="9875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090406" cy="709865"/>
          </a:xfrm>
        </p:spPr>
        <p:txBody>
          <a:bodyPr/>
          <a:lstStyle/>
          <a:p>
            <a:r>
              <a:rPr lang="en-GB" b="1" dirty="0"/>
              <a:t>Valued partnerships with parents</a:t>
            </a:r>
          </a:p>
        </p:txBody>
      </p:sp>
      <p:sp>
        <p:nvSpPr>
          <p:cNvPr id="3" name="Content Placeholder 2"/>
          <p:cNvSpPr>
            <a:spLocks noGrp="1"/>
          </p:cNvSpPr>
          <p:nvPr>
            <p:ph idx="1"/>
          </p:nvPr>
        </p:nvSpPr>
        <p:spPr>
          <a:xfrm>
            <a:off x="395536" y="2276872"/>
            <a:ext cx="8424936" cy="4176464"/>
          </a:xfrm>
        </p:spPr>
        <p:txBody>
          <a:bodyPr>
            <a:normAutofit fontScale="70000" lnSpcReduction="20000"/>
          </a:bodyPr>
          <a:lstStyle/>
          <a:p>
            <a:pPr>
              <a:buFont typeface="Wingdings" panose="05000000000000000000" pitchFamily="2" charset="2"/>
              <a:buChar char="v"/>
            </a:pPr>
            <a:r>
              <a:rPr lang="en-GB" dirty="0"/>
              <a:t>Reading records - daily</a:t>
            </a:r>
          </a:p>
          <a:p>
            <a:pPr>
              <a:buFont typeface="Wingdings" panose="05000000000000000000" pitchFamily="2" charset="2"/>
              <a:buChar char="v"/>
            </a:pPr>
            <a:r>
              <a:rPr lang="en-GB" dirty="0"/>
              <a:t>Newsletters every week</a:t>
            </a:r>
          </a:p>
          <a:p>
            <a:pPr>
              <a:buFont typeface="Wingdings" panose="05000000000000000000" pitchFamily="2" charset="2"/>
              <a:buChar char="v"/>
            </a:pPr>
            <a:r>
              <a:rPr lang="en-GB" dirty="0"/>
              <a:t>Parent workshops – Phonics, Maths, behaviour, SEND </a:t>
            </a:r>
            <a:r>
              <a:rPr lang="en-GB" dirty="0" err="1"/>
              <a:t>etc</a:t>
            </a:r>
            <a:endParaRPr lang="en-GB" dirty="0"/>
          </a:p>
          <a:p>
            <a:pPr>
              <a:buFont typeface="Wingdings" panose="05000000000000000000" pitchFamily="2" charset="2"/>
              <a:buChar char="v"/>
            </a:pPr>
            <a:r>
              <a:rPr lang="en-GB" dirty="0"/>
              <a:t>Open lessons</a:t>
            </a:r>
          </a:p>
          <a:p>
            <a:pPr>
              <a:buFont typeface="Wingdings" panose="05000000000000000000" pitchFamily="2" charset="2"/>
              <a:buChar char="v"/>
            </a:pPr>
            <a:r>
              <a:rPr lang="en-GB" dirty="0"/>
              <a:t>Coffee mornings</a:t>
            </a:r>
          </a:p>
          <a:p>
            <a:pPr>
              <a:buFont typeface="Wingdings" panose="05000000000000000000" pitchFamily="2" charset="2"/>
              <a:buChar char="v"/>
            </a:pPr>
            <a:r>
              <a:rPr lang="en-GB" dirty="0"/>
              <a:t>Summer fair</a:t>
            </a:r>
          </a:p>
          <a:p>
            <a:pPr>
              <a:buFont typeface="Wingdings" panose="05000000000000000000" pitchFamily="2" charset="2"/>
              <a:buChar char="v"/>
            </a:pPr>
            <a:r>
              <a:rPr lang="en-GB" dirty="0"/>
              <a:t>Assemblies / Sports Days</a:t>
            </a:r>
          </a:p>
          <a:p>
            <a:pPr>
              <a:buFont typeface="Wingdings" panose="05000000000000000000" pitchFamily="2" charset="2"/>
              <a:buChar char="v"/>
            </a:pPr>
            <a:r>
              <a:rPr lang="en-GB" dirty="0"/>
              <a:t>Special Award Ceremonies</a:t>
            </a:r>
          </a:p>
          <a:p>
            <a:pPr>
              <a:buFont typeface="Wingdings" panose="05000000000000000000" pitchFamily="2" charset="2"/>
              <a:buChar char="v"/>
            </a:pPr>
            <a:r>
              <a:rPr lang="en-GB" dirty="0"/>
              <a:t>Christmas performances</a:t>
            </a:r>
          </a:p>
          <a:p>
            <a:pPr>
              <a:buFont typeface="Wingdings" panose="05000000000000000000" pitchFamily="2" charset="2"/>
              <a:buChar char="v"/>
            </a:pPr>
            <a:r>
              <a:rPr lang="en-GB" dirty="0"/>
              <a:t>‘Park Street Parent Group’ – help organise events</a:t>
            </a:r>
          </a:p>
          <a:p>
            <a:pPr>
              <a:buFont typeface="Wingdings" panose="05000000000000000000" pitchFamily="2" charset="2"/>
              <a:buChar char="v"/>
            </a:pPr>
            <a:r>
              <a:rPr lang="en-GB" dirty="0"/>
              <a:t>End of year performance in Y6</a:t>
            </a:r>
          </a:p>
          <a:p>
            <a:pPr>
              <a:buFont typeface="Wingdings" panose="05000000000000000000" pitchFamily="2" charset="2"/>
              <a:buChar char="v"/>
            </a:pPr>
            <a:r>
              <a:rPr lang="en-GB" dirty="0"/>
              <a:t>Website - </a:t>
            </a:r>
            <a:r>
              <a:rPr lang="en-GB" dirty="0">
                <a:hlinkClick r:id="rId3"/>
              </a:rPr>
              <a:t>www.wombwellparkstreet.co.uk</a:t>
            </a:r>
            <a:endParaRPr lang="en-GB" dirty="0"/>
          </a:p>
          <a:p>
            <a:pPr>
              <a:buFont typeface="Wingdings" panose="05000000000000000000" pitchFamily="2" charset="2"/>
              <a:buChar char="v"/>
            </a:pPr>
            <a:r>
              <a:rPr lang="en-GB" dirty="0"/>
              <a:t>Twitter</a:t>
            </a:r>
          </a:p>
          <a:p>
            <a:pPr>
              <a:buFont typeface="Wingdings" panose="05000000000000000000" pitchFamily="2" charset="2"/>
              <a:buChar char="v"/>
            </a:pPr>
            <a:r>
              <a:rPr lang="en-GB" dirty="0"/>
              <a:t>Open door policy!  Parents always welcome but always please model the right behaviours and speak to staff appropriately…</a:t>
            </a:r>
          </a:p>
          <a:p>
            <a:pPr>
              <a:buFont typeface="Wingdings" panose="05000000000000000000" pitchFamily="2" charset="2"/>
              <a:buChar char="v"/>
            </a:pPr>
            <a:endParaRPr lang="en-GB" dirty="0"/>
          </a:p>
          <a:p>
            <a:pPr>
              <a:buFont typeface="Wingdings" panose="05000000000000000000" pitchFamily="2" charset="2"/>
              <a:buChar char="v"/>
            </a:pPr>
            <a:endParaRPr lang="en-GB" dirty="0"/>
          </a:p>
        </p:txBody>
      </p:sp>
    </p:spTree>
    <p:extLst>
      <p:ext uri="{BB962C8B-B14F-4D97-AF65-F5344CB8AC3E}">
        <p14:creationId xmlns:p14="http://schemas.microsoft.com/office/powerpoint/2010/main" val="1393969502"/>
      </p:ext>
    </p:extLst>
  </p:cSld>
  <p:clrMapOvr>
    <a:masterClrMapping/>
  </p:clrMapOvr>
  <mc:AlternateContent xmlns:mc="http://schemas.openxmlformats.org/markup-compatibility/2006" xmlns:p14="http://schemas.microsoft.com/office/powerpoint/2010/main">
    <mc:Choice Requires="p14">
      <p:transition spd="slow" p14:dur="2000" advTm="76480"/>
    </mc:Choice>
    <mc:Fallback xmlns="">
      <p:transition spd="slow" advTm="7648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Pupil Premium</a:t>
            </a:r>
          </a:p>
        </p:txBody>
      </p:sp>
      <p:sp>
        <p:nvSpPr>
          <p:cNvPr id="3" name="Content Placeholder 2"/>
          <p:cNvSpPr>
            <a:spLocks noGrp="1"/>
          </p:cNvSpPr>
          <p:nvPr>
            <p:ph idx="1"/>
          </p:nvPr>
        </p:nvSpPr>
        <p:spPr>
          <a:xfrm>
            <a:off x="323528" y="2276872"/>
            <a:ext cx="8568952" cy="4320480"/>
          </a:xfrm>
        </p:spPr>
        <p:txBody>
          <a:bodyPr>
            <a:normAutofit fontScale="92500" lnSpcReduction="20000"/>
          </a:bodyPr>
          <a:lstStyle/>
          <a:p>
            <a:r>
              <a:rPr lang="en-GB" dirty="0"/>
              <a:t>Universal Free School Meals – Reception to Y2</a:t>
            </a:r>
          </a:p>
          <a:p>
            <a:pPr marL="0" indent="0">
              <a:buNone/>
            </a:pPr>
            <a:r>
              <a:rPr lang="en-GB" b="1" dirty="0"/>
              <a:t>BUT…</a:t>
            </a:r>
          </a:p>
          <a:p>
            <a:r>
              <a:rPr lang="en-GB" dirty="0"/>
              <a:t>Pupil Premium Indicator!</a:t>
            </a:r>
          </a:p>
          <a:p>
            <a:r>
              <a:rPr lang="en-GB" dirty="0"/>
              <a:t>£1,455 extra per child whose parents apply for Free School Meals:</a:t>
            </a:r>
          </a:p>
          <a:p>
            <a:pPr marL="0" indent="0">
              <a:buNone/>
            </a:pPr>
            <a:r>
              <a:rPr lang="en-GB" dirty="0"/>
              <a:t>*parents entitled to benefits</a:t>
            </a:r>
          </a:p>
          <a:p>
            <a:pPr marL="0" indent="0">
              <a:buNone/>
            </a:pPr>
            <a:r>
              <a:rPr lang="en-GB" dirty="0"/>
              <a:t>*parents whose wage falls below a certain amount</a:t>
            </a:r>
          </a:p>
          <a:p>
            <a:pPr marL="0" indent="0">
              <a:buNone/>
            </a:pPr>
            <a:r>
              <a:rPr lang="en-GB" dirty="0"/>
              <a:t>*LAC / previous LAC / Service Children</a:t>
            </a:r>
          </a:p>
          <a:p>
            <a:pPr marL="0" indent="0">
              <a:buNone/>
            </a:pPr>
            <a:endParaRPr lang="en-GB" dirty="0"/>
          </a:p>
          <a:p>
            <a:pPr>
              <a:buFont typeface="Wingdings" panose="05000000000000000000" pitchFamily="2" charset="2"/>
              <a:buChar char="Ø"/>
            </a:pPr>
            <a:r>
              <a:rPr lang="en-GB" dirty="0"/>
              <a:t>PLEASE think about this and whether you qualify as this helps your child and school too.</a:t>
            </a:r>
          </a:p>
          <a:p>
            <a:pPr marL="68580" indent="0">
              <a:buNone/>
            </a:pPr>
            <a:endParaRPr lang="en-GB" dirty="0"/>
          </a:p>
          <a:p>
            <a:pPr marL="68580" indent="0">
              <a:buNone/>
            </a:pPr>
            <a:endParaRPr lang="en-GB" dirty="0"/>
          </a:p>
          <a:p>
            <a:pPr marL="68580" indent="0" algn="ctr">
              <a:buNone/>
            </a:pPr>
            <a:r>
              <a:rPr lang="en-GB" b="1" dirty="0">
                <a:solidFill>
                  <a:srgbClr val="FF0000"/>
                </a:solidFill>
              </a:rPr>
              <a:t>PLEASE fill in the online application form if you think you may be entitled</a:t>
            </a:r>
          </a:p>
        </p:txBody>
      </p:sp>
    </p:spTree>
    <p:extLst>
      <p:ext uri="{BB962C8B-B14F-4D97-AF65-F5344CB8AC3E}">
        <p14:creationId xmlns:p14="http://schemas.microsoft.com/office/powerpoint/2010/main" val="367942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420888"/>
            <a:ext cx="8640960" cy="4108152"/>
          </a:xfrm>
        </p:spPr>
        <p:txBody>
          <a:bodyPr>
            <a:normAutofit lnSpcReduction="10000"/>
          </a:bodyPr>
          <a:lstStyle/>
          <a:p>
            <a:pPr marL="137160" indent="0" algn="ctr">
              <a:buNone/>
            </a:pPr>
            <a:r>
              <a:rPr lang="en-GB" sz="6600" b="1" dirty="0"/>
              <a:t>Welcome &amp;</a:t>
            </a:r>
          </a:p>
          <a:p>
            <a:pPr marL="137160" indent="0" algn="ctr">
              <a:buNone/>
            </a:pPr>
            <a:r>
              <a:rPr lang="en-GB" sz="6600" b="1" dirty="0"/>
              <a:t>thankyou from</a:t>
            </a:r>
          </a:p>
          <a:p>
            <a:pPr marL="137160" indent="0" algn="ctr">
              <a:buNone/>
            </a:pPr>
            <a:r>
              <a:rPr lang="en-GB" sz="6600" b="1" dirty="0"/>
              <a:t>the</a:t>
            </a:r>
          </a:p>
          <a:p>
            <a:pPr marL="137160" indent="0" algn="ctr">
              <a:buNone/>
            </a:pPr>
            <a:r>
              <a:rPr lang="en-GB" sz="6600" b="1" dirty="0"/>
              <a:t>Park Street Team! </a:t>
            </a:r>
          </a:p>
          <a:p>
            <a:endParaRPr lang="en-GB" dirty="0"/>
          </a:p>
        </p:txBody>
      </p:sp>
    </p:spTree>
    <p:extLst>
      <p:ext uri="{BB962C8B-B14F-4D97-AF65-F5344CB8AC3E}">
        <p14:creationId xmlns:p14="http://schemas.microsoft.com/office/powerpoint/2010/main" val="1501289418"/>
      </p:ext>
    </p:extLst>
  </p:cSld>
  <p:clrMapOvr>
    <a:masterClrMapping/>
  </p:clrMapOvr>
  <mc:AlternateContent xmlns:mc="http://schemas.openxmlformats.org/markup-compatibility/2006" xmlns:p14="http://schemas.microsoft.com/office/powerpoint/2010/main">
    <mc:Choice Requires="p14">
      <p:transition spd="slow" p14:dur="2000" advTm="34004"/>
    </mc:Choice>
    <mc:Fallback xmlns="">
      <p:transition spd="slow" advTm="3400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488950" cy="1080120"/>
          </a:xfrm>
        </p:spPr>
        <p:txBody>
          <a:bodyPr>
            <a:normAutofit/>
          </a:bodyPr>
          <a:lstStyle/>
          <a:p>
            <a:r>
              <a:rPr lang="en-GB" b="1" dirty="0"/>
              <a:t>Morning Activity Club &amp; </a:t>
            </a:r>
            <a:r>
              <a:rPr lang="en-GB" b="1" dirty="0" err="1"/>
              <a:t>Kidz</a:t>
            </a:r>
            <a:r>
              <a:rPr lang="en-GB" b="1" dirty="0"/>
              <a:t> Club</a:t>
            </a:r>
          </a:p>
        </p:txBody>
      </p:sp>
      <p:sp>
        <p:nvSpPr>
          <p:cNvPr id="3" name="Content Placeholder 2"/>
          <p:cNvSpPr>
            <a:spLocks noGrp="1"/>
          </p:cNvSpPr>
          <p:nvPr>
            <p:ph idx="1"/>
          </p:nvPr>
        </p:nvSpPr>
        <p:spPr>
          <a:xfrm>
            <a:off x="179512" y="2276872"/>
            <a:ext cx="8568952" cy="4320480"/>
          </a:xfrm>
        </p:spPr>
        <p:txBody>
          <a:bodyPr>
            <a:normAutofit fontScale="85000" lnSpcReduction="20000"/>
          </a:bodyPr>
          <a:lstStyle/>
          <a:p>
            <a:r>
              <a:rPr lang="en-GB" b="1" dirty="0"/>
              <a:t>‘Morning Activity Club’ (MAC) </a:t>
            </a:r>
            <a:r>
              <a:rPr lang="en-GB" dirty="0"/>
              <a:t>every morning: </a:t>
            </a:r>
            <a:r>
              <a:rPr lang="en-GB" b="1" dirty="0">
                <a:solidFill>
                  <a:srgbClr val="FF0000"/>
                </a:solidFill>
              </a:rPr>
              <a:t>8-8.35am</a:t>
            </a:r>
          </a:p>
          <a:p>
            <a:r>
              <a:rPr lang="en-GB" b="1" dirty="0">
                <a:solidFill>
                  <a:schemeClr val="tx2">
                    <a:lumMod val="60000"/>
                    <a:lumOff val="40000"/>
                  </a:schemeClr>
                </a:solidFill>
              </a:rPr>
              <a:t>Led by Mrs Godany (TA) and other school TAs / Sports Coach</a:t>
            </a:r>
          </a:p>
          <a:p>
            <a:pPr marL="0" indent="0">
              <a:buNone/>
            </a:pPr>
            <a:r>
              <a:rPr lang="en-GB" b="1" dirty="0">
                <a:solidFill>
                  <a:schemeClr val="tx2">
                    <a:lumMod val="60000"/>
                    <a:lumOff val="40000"/>
                  </a:schemeClr>
                </a:solidFill>
              </a:rPr>
              <a:t>*£2 per session</a:t>
            </a:r>
          </a:p>
          <a:p>
            <a:pPr marL="0" indent="0">
              <a:buNone/>
            </a:pPr>
            <a:r>
              <a:rPr lang="en-GB" b="1" dirty="0">
                <a:solidFill>
                  <a:schemeClr val="tx2">
                    <a:lumMod val="60000"/>
                    <a:lumOff val="40000"/>
                  </a:schemeClr>
                </a:solidFill>
              </a:rPr>
              <a:t>*booked online using the Gateway app</a:t>
            </a:r>
          </a:p>
          <a:p>
            <a:pPr marL="68580" indent="0">
              <a:buNone/>
            </a:pPr>
            <a:endParaRPr lang="en-GB" dirty="0"/>
          </a:p>
          <a:p>
            <a:r>
              <a:rPr lang="en-GB" b="1" dirty="0"/>
              <a:t>‘</a:t>
            </a:r>
            <a:r>
              <a:rPr lang="en-GB" b="1" dirty="0" err="1"/>
              <a:t>Kidz</a:t>
            </a:r>
            <a:r>
              <a:rPr lang="en-GB" b="1" dirty="0"/>
              <a:t> Club’ </a:t>
            </a:r>
            <a:r>
              <a:rPr lang="en-GB" dirty="0"/>
              <a:t>after school provision: </a:t>
            </a:r>
            <a:r>
              <a:rPr lang="en-GB" b="1" dirty="0">
                <a:solidFill>
                  <a:srgbClr val="FF0000"/>
                </a:solidFill>
              </a:rPr>
              <a:t>3.15-5.45pm</a:t>
            </a:r>
          </a:p>
          <a:p>
            <a:r>
              <a:rPr lang="en-GB" b="1" dirty="0">
                <a:solidFill>
                  <a:schemeClr val="tx2">
                    <a:lumMod val="60000"/>
                    <a:lumOff val="40000"/>
                  </a:schemeClr>
                </a:solidFill>
              </a:rPr>
              <a:t>Led by Mrs Stevens (TA) and Play Workers</a:t>
            </a:r>
          </a:p>
          <a:p>
            <a:pPr marL="0" indent="0">
              <a:buNone/>
            </a:pPr>
            <a:r>
              <a:rPr lang="en-GB" b="1" dirty="0">
                <a:solidFill>
                  <a:schemeClr val="tx2">
                    <a:lumMod val="60000"/>
                    <a:lumOff val="40000"/>
                  </a:schemeClr>
                </a:solidFill>
              </a:rPr>
              <a:t>*£4.00 </a:t>
            </a:r>
            <a:r>
              <a:rPr lang="en-GB" b="1" dirty="0">
                <a:solidFill>
                  <a:srgbClr val="FF0000"/>
                </a:solidFill>
              </a:rPr>
              <a:t>(3.15-4.15pm) </a:t>
            </a:r>
            <a:r>
              <a:rPr lang="en-GB" b="1" dirty="0">
                <a:solidFill>
                  <a:schemeClr val="accent5">
                    <a:lumMod val="50000"/>
                  </a:schemeClr>
                </a:solidFill>
              </a:rPr>
              <a:t>£6.00 </a:t>
            </a:r>
            <a:r>
              <a:rPr lang="en-GB" b="1" dirty="0">
                <a:solidFill>
                  <a:srgbClr val="FF0000"/>
                </a:solidFill>
              </a:rPr>
              <a:t>( 3.15-4.45pm)</a:t>
            </a:r>
          </a:p>
          <a:p>
            <a:pPr marL="0" indent="0">
              <a:buNone/>
            </a:pPr>
            <a:r>
              <a:rPr lang="en-GB" b="1" dirty="0">
                <a:solidFill>
                  <a:schemeClr val="tx2">
                    <a:lumMod val="60000"/>
                    <a:lumOff val="40000"/>
                  </a:schemeClr>
                </a:solidFill>
              </a:rPr>
              <a:t>£6.00 </a:t>
            </a:r>
            <a:r>
              <a:rPr lang="en-GB" b="1" dirty="0">
                <a:solidFill>
                  <a:srgbClr val="FF0000"/>
                </a:solidFill>
              </a:rPr>
              <a:t>(4.15 – 5.45) </a:t>
            </a:r>
            <a:r>
              <a:rPr lang="en-GB" b="1" dirty="0">
                <a:solidFill>
                  <a:srgbClr val="7030A0"/>
                </a:solidFill>
              </a:rPr>
              <a:t>£10 </a:t>
            </a:r>
            <a:r>
              <a:rPr lang="en-GB" b="1" dirty="0">
                <a:solidFill>
                  <a:srgbClr val="FF0000"/>
                </a:solidFill>
              </a:rPr>
              <a:t>( 3.15- 5.45pm)</a:t>
            </a:r>
          </a:p>
          <a:p>
            <a:pPr marL="0" indent="0">
              <a:buNone/>
            </a:pPr>
            <a:r>
              <a:rPr lang="en-GB" b="1" dirty="0">
                <a:solidFill>
                  <a:schemeClr val="tx2">
                    <a:lumMod val="60000"/>
                    <a:lumOff val="40000"/>
                  </a:schemeClr>
                </a:solidFill>
              </a:rPr>
              <a:t>*48 hours cancellation – this needs to be done by a member of the admin team</a:t>
            </a:r>
          </a:p>
          <a:p>
            <a:pPr marL="0" indent="0">
              <a:buNone/>
            </a:pPr>
            <a:r>
              <a:rPr lang="en-GB" b="1" dirty="0">
                <a:solidFill>
                  <a:schemeClr val="tx2">
                    <a:lumMod val="60000"/>
                    <a:lumOff val="40000"/>
                  </a:schemeClr>
                </a:solidFill>
              </a:rPr>
              <a:t>*booked by 12 noon on the day you require the service. Details are on the school website.</a:t>
            </a:r>
          </a:p>
          <a:p>
            <a:pPr marL="0" indent="0">
              <a:buNone/>
            </a:pPr>
            <a:endParaRPr lang="en-GB" b="1" dirty="0">
              <a:solidFill>
                <a:srgbClr val="FF0000"/>
              </a:solidFill>
            </a:endParaRPr>
          </a:p>
          <a:p>
            <a:pPr marL="0" indent="0" algn="ctr">
              <a:buNone/>
            </a:pPr>
            <a:r>
              <a:rPr lang="en-GB" b="1" dirty="0">
                <a:solidFill>
                  <a:srgbClr val="FF0000"/>
                </a:solidFill>
              </a:rPr>
              <a:t>If you require any further information, please contact the main school office by telephone or email.</a:t>
            </a:r>
          </a:p>
          <a:p>
            <a:pPr marL="68580" indent="0">
              <a:buNone/>
            </a:pPr>
            <a:endParaRPr lang="en-GB" b="1" dirty="0">
              <a:solidFill>
                <a:srgbClr val="FF0000"/>
              </a:solidFill>
            </a:endParaRPr>
          </a:p>
          <a:p>
            <a:pPr marL="68580" indent="0">
              <a:buNone/>
            </a:pPr>
            <a:endParaRPr lang="en-GB" b="1" dirty="0">
              <a:solidFill>
                <a:srgbClr val="FF0000"/>
              </a:solidFill>
            </a:endParaRPr>
          </a:p>
        </p:txBody>
      </p:sp>
    </p:spTree>
    <p:extLst>
      <p:ext uri="{BB962C8B-B14F-4D97-AF65-F5344CB8AC3E}">
        <p14:creationId xmlns:p14="http://schemas.microsoft.com/office/powerpoint/2010/main" val="2169885738"/>
      </p:ext>
    </p:extLst>
  </p:cSld>
  <p:clrMapOvr>
    <a:masterClrMapping/>
  </p:clrMapOvr>
  <mc:AlternateContent xmlns:mc="http://schemas.openxmlformats.org/markup-compatibility/2006" xmlns:p14="http://schemas.microsoft.com/office/powerpoint/2010/main">
    <mc:Choice Requires="p14">
      <p:transition spd="slow" p14:dur="2000" advTm="55586"/>
    </mc:Choice>
    <mc:Fallback xmlns="">
      <p:transition spd="slow" advTm="5558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02374" cy="709865"/>
          </a:xfrm>
        </p:spPr>
        <p:txBody>
          <a:bodyPr/>
          <a:lstStyle/>
          <a:p>
            <a:r>
              <a:rPr lang="en-GB" b="1" dirty="0"/>
              <a:t>A plea about our drive…!</a:t>
            </a:r>
          </a:p>
        </p:txBody>
      </p:sp>
      <p:sp>
        <p:nvSpPr>
          <p:cNvPr id="3" name="Content Placeholder 2"/>
          <p:cNvSpPr>
            <a:spLocks noGrp="1"/>
          </p:cNvSpPr>
          <p:nvPr>
            <p:ph idx="1"/>
          </p:nvPr>
        </p:nvSpPr>
        <p:spPr>
          <a:xfrm>
            <a:off x="395536" y="2489200"/>
            <a:ext cx="8424936" cy="4036144"/>
          </a:xfrm>
        </p:spPr>
        <p:txBody>
          <a:bodyPr>
            <a:normAutofit fontScale="92500" lnSpcReduction="20000"/>
          </a:bodyPr>
          <a:lstStyle/>
          <a:p>
            <a:r>
              <a:rPr lang="en-GB" dirty="0"/>
              <a:t>2010 Governors chose to close the gate at drop off / pick up times for safeguarding reasons</a:t>
            </a:r>
          </a:p>
          <a:p>
            <a:r>
              <a:rPr lang="en-GB" dirty="0"/>
              <a:t>Gate closed at </a:t>
            </a:r>
            <a:r>
              <a:rPr lang="en-GB" b="1" dirty="0">
                <a:solidFill>
                  <a:srgbClr val="FF0000"/>
                </a:solidFill>
              </a:rPr>
              <a:t>8.20 – 9.00am </a:t>
            </a:r>
            <a:r>
              <a:rPr lang="en-GB" dirty="0"/>
              <a:t>for drop off</a:t>
            </a:r>
          </a:p>
          <a:p>
            <a:r>
              <a:rPr lang="en-GB" dirty="0"/>
              <a:t>Gate closed at </a:t>
            </a:r>
            <a:r>
              <a:rPr lang="en-GB" b="1" dirty="0">
                <a:solidFill>
                  <a:srgbClr val="FF0000"/>
                </a:solidFill>
              </a:rPr>
              <a:t>2.30-3.30pm</a:t>
            </a:r>
            <a:r>
              <a:rPr lang="en-GB" dirty="0"/>
              <a:t> for pick up</a:t>
            </a:r>
          </a:p>
          <a:p>
            <a:r>
              <a:rPr lang="en-GB" dirty="0"/>
              <a:t>If you or your child has a </a:t>
            </a:r>
            <a:r>
              <a:rPr lang="en-GB" dirty="0">
                <a:solidFill>
                  <a:srgbClr val="FF0000"/>
                </a:solidFill>
              </a:rPr>
              <a:t>disability / medical condition</a:t>
            </a:r>
            <a:r>
              <a:rPr lang="en-GB" dirty="0"/>
              <a:t>, then you may apply for a parking permit and the code for the bottom gate</a:t>
            </a:r>
          </a:p>
          <a:p>
            <a:r>
              <a:rPr lang="en-GB" dirty="0"/>
              <a:t>Other than this, no parking is allowed on school site at ANY time</a:t>
            </a:r>
          </a:p>
          <a:p>
            <a:r>
              <a:rPr lang="en-GB" dirty="0"/>
              <a:t>Use a ‘stick to the right’ rule when moving around the school site</a:t>
            </a:r>
          </a:p>
          <a:p>
            <a:r>
              <a:rPr lang="en-GB" dirty="0"/>
              <a:t>Reception to Year 3 – expected adults drop off / pick up</a:t>
            </a:r>
          </a:p>
          <a:p>
            <a:pPr marL="0" indent="0">
              <a:buNone/>
            </a:pPr>
            <a:endParaRPr lang="en-GB" dirty="0"/>
          </a:p>
          <a:p>
            <a:pPr marL="0" indent="0">
              <a:buNone/>
            </a:pPr>
            <a:endParaRPr lang="en-GB" dirty="0"/>
          </a:p>
          <a:p>
            <a:pPr marL="0" indent="0" algn="ctr">
              <a:buNone/>
            </a:pPr>
            <a:r>
              <a:rPr lang="en-GB" b="1" dirty="0">
                <a:solidFill>
                  <a:srgbClr val="FF0000"/>
                </a:solidFill>
              </a:rPr>
              <a:t>Please ask Mrs E Green at the main school office for enquiries regarding parking permits</a:t>
            </a:r>
          </a:p>
        </p:txBody>
      </p:sp>
    </p:spTree>
    <p:extLst>
      <p:ext uri="{BB962C8B-B14F-4D97-AF65-F5344CB8AC3E}">
        <p14:creationId xmlns:p14="http://schemas.microsoft.com/office/powerpoint/2010/main" val="2328051394"/>
      </p:ext>
    </p:extLst>
  </p:cSld>
  <p:clrMapOvr>
    <a:masterClrMapping/>
  </p:clrMapOvr>
  <mc:AlternateContent xmlns:mc="http://schemas.openxmlformats.org/markup-compatibility/2006" xmlns:p14="http://schemas.microsoft.com/office/powerpoint/2010/main">
    <mc:Choice Requires="p14">
      <p:transition spd="slow" p14:dur="2000" advTm="84186"/>
    </mc:Choice>
    <mc:Fallback xmlns="">
      <p:transition spd="slow" advTm="8418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E8001-E0CB-40BE-B9F0-5135B6AB5BB0}"/>
              </a:ext>
            </a:extLst>
          </p:cNvPr>
          <p:cNvSpPr>
            <a:spLocks noGrp="1"/>
          </p:cNvSpPr>
          <p:nvPr>
            <p:ph idx="1"/>
          </p:nvPr>
        </p:nvSpPr>
        <p:spPr>
          <a:xfrm>
            <a:off x="1399370" y="1934835"/>
            <a:ext cx="6345260" cy="4016653"/>
          </a:xfrm>
        </p:spPr>
        <p:txBody>
          <a:bodyPr>
            <a:noAutofit/>
          </a:bodyPr>
          <a:lstStyle/>
          <a:p>
            <a:pPr marL="0" indent="0" algn="ctr">
              <a:buNone/>
            </a:pPr>
            <a:r>
              <a:rPr lang="en-GB" sz="8000" b="1" dirty="0"/>
              <a:t>Early Years Foundation Stage Information</a:t>
            </a:r>
          </a:p>
        </p:txBody>
      </p:sp>
      <p:pic>
        <p:nvPicPr>
          <p:cNvPr id="4" name="Picture 3" descr="TREE">
            <a:extLst>
              <a:ext uri="{FF2B5EF4-FFF2-40B4-BE49-F238E27FC236}">
                <a16:creationId xmlns:a16="http://schemas.microsoft.com/office/drawing/2014/main" id="{BA9D078F-CDB0-4DDB-B051-A35C4FF3F4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1872208" cy="1656184"/>
          </a:xfrm>
          <a:prstGeom prst="rect">
            <a:avLst/>
          </a:prstGeom>
          <a:noFill/>
          <a:ln>
            <a:noFill/>
          </a:ln>
        </p:spPr>
      </p:pic>
      <p:sp>
        <p:nvSpPr>
          <p:cNvPr id="5" name="Rectangle 4">
            <a:extLst>
              <a:ext uri="{FF2B5EF4-FFF2-40B4-BE49-F238E27FC236}">
                <a16:creationId xmlns:a16="http://schemas.microsoft.com/office/drawing/2014/main" id="{92ACE880-ED5A-4F60-B0A9-9ED24C19BFDA}"/>
              </a:ext>
            </a:extLst>
          </p:cNvPr>
          <p:cNvSpPr/>
          <p:nvPr/>
        </p:nvSpPr>
        <p:spPr>
          <a:xfrm>
            <a:off x="2411793" y="980728"/>
            <a:ext cx="5616591" cy="954107"/>
          </a:xfrm>
          <a:prstGeom prst="rect">
            <a:avLst/>
          </a:prstGeom>
        </p:spPr>
        <p:txBody>
          <a:bodyPr wrap="square">
            <a:spAutoFit/>
          </a:bodyPr>
          <a:lstStyle/>
          <a:p>
            <a:pPr algn="ctr"/>
            <a:r>
              <a:rPr lang="en-GB" sz="2800" b="1" dirty="0">
                <a:solidFill>
                  <a:schemeClr val="bg1"/>
                </a:solidFill>
              </a:rPr>
              <a:t>Wombwell Park Street Primary School</a:t>
            </a:r>
            <a:endParaRPr lang="en-GB" sz="2800" dirty="0"/>
          </a:p>
        </p:txBody>
      </p:sp>
    </p:spTree>
    <p:extLst>
      <p:ext uri="{BB962C8B-B14F-4D97-AF65-F5344CB8AC3E}">
        <p14:creationId xmlns:p14="http://schemas.microsoft.com/office/powerpoint/2010/main" val="198877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6712"/>
            <a:ext cx="7024744" cy="648072"/>
          </a:xfrm>
        </p:spPr>
        <p:txBody>
          <a:bodyPr>
            <a:normAutofit/>
          </a:bodyPr>
          <a:lstStyle/>
          <a:p>
            <a:r>
              <a:rPr lang="en-GB" b="1" dirty="0">
                <a:solidFill>
                  <a:srgbClr val="00B050"/>
                </a:solidFill>
              </a:rPr>
              <a:t>A typical day at Park Street:</a:t>
            </a:r>
          </a:p>
        </p:txBody>
      </p:sp>
      <p:sp>
        <p:nvSpPr>
          <p:cNvPr id="3" name="Content Placeholder 2"/>
          <p:cNvSpPr>
            <a:spLocks noGrp="1"/>
          </p:cNvSpPr>
          <p:nvPr>
            <p:ph idx="1"/>
          </p:nvPr>
        </p:nvSpPr>
        <p:spPr>
          <a:xfrm>
            <a:off x="683568" y="2078832"/>
            <a:ext cx="7704856" cy="4752528"/>
          </a:xfrm>
        </p:spPr>
        <p:txBody>
          <a:bodyPr>
            <a:normAutofit/>
          </a:bodyPr>
          <a:lstStyle/>
          <a:p>
            <a:pPr marL="480060" indent="-342900"/>
            <a:r>
              <a:rPr lang="en-GB" dirty="0"/>
              <a:t>Doors open at 8.35am (please wait with your child on the main school playground, close to your child’s classroom door)</a:t>
            </a:r>
          </a:p>
          <a:p>
            <a:pPr marL="480060" indent="-342900"/>
            <a:r>
              <a:rPr lang="en-GB" dirty="0"/>
              <a:t>Teachers register the children from 8.40am (gates are locked at 8.45am to mark the close of register)</a:t>
            </a:r>
          </a:p>
          <a:p>
            <a:pPr marL="480060" indent="-342900"/>
            <a:r>
              <a:rPr lang="en-GB" dirty="0"/>
              <a:t>Learning time begins immediately, using the indoor and outdoor areas (children need to come equipped for all weathers!)</a:t>
            </a:r>
          </a:p>
          <a:p>
            <a:pPr marL="480060" indent="-342900"/>
            <a:r>
              <a:rPr lang="en-GB" dirty="0"/>
              <a:t>Learning includes a balance of whole class teaching, focused group teaching and independent learning in continuous provision</a:t>
            </a:r>
          </a:p>
          <a:p>
            <a:pPr marL="480060" indent="-342900"/>
            <a:r>
              <a:rPr lang="en-GB" dirty="0"/>
              <a:t>Snack time- children receive a free piece of fruit every day. Milk- free for under fives and those entitled to free school meals</a:t>
            </a:r>
          </a:p>
          <a:p>
            <a:pPr marL="480060" indent="-342900"/>
            <a:r>
              <a:rPr lang="en-GB" dirty="0"/>
              <a:t> Lunch time- 11.45am until 1pm.</a:t>
            </a:r>
          </a:p>
          <a:p>
            <a:pPr marL="480060" indent="-342900"/>
            <a:r>
              <a:rPr lang="en-GB" dirty="0"/>
              <a:t>Home time – 3.15pm</a:t>
            </a:r>
          </a:p>
        </p:txBody>
      </p:sp>
    </p:spTree>
    <p:extLst>
      <p:ext uri="{BB962C8B-B14F-4D97-AF65-F5344CB8AC3E}">
        <p14:creationId xmlns:p14="http://schemas.microsoft.com/office/powerpoint/2010/main" val="131877139"/>
      </p:ext>
    </p:extLst>
  </p:cSld>
  <p:clrMapOvr>
    <a:masterClrMapping/>
  </p:clrMapOvr>
  <mc:AlternateContent xmlns:mc="http://schemas.openxmlformats.org/markup-compatibility/2006" xmlns:p14="http://schemas.microsoft.com/office/powerpoint/2010/main">
    <mc:Choice Requires="p14">
      <p:transition spd="slow" p14:dur="2000" advTm="176793"/>
    </mc:Choice>
    <mc:Fallback xmlns="">
      <p:transition spd="slow" advTm="17679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17160"/>
          </a:xfrm>
        </p:spPr>
        <p:txBody>
          <a:bodyPr/>
          <a:lstStyle/>
          <a:p>
            <a:pPr algn="ctr"/>
            <a:r>
              <a:rPr lang="en-GB" b="1" dirty="0">
                <a:solidFill>
                  <a:srgbClr val="00B050"/>
                </a:solidFill>
              </a:rPr>
              <a:t>What to bring to school:</a:t>
            </a:r>
          </a:p>
        </p:txBody>
      </p:sp>
      <p:sp>
        <p:nvSpPr>
          <p:cNvPr id="3" name="Content Placeholder 2"/>
          <p:cNvSpPr>
            <a:spLocks noGrp="1"/>
          </p:cNvSpPr>
          <p:nvPr>
            <p:ph idx="1"/>
          </p:nvPr>
        </p:nvSpPr>
        <p:spPr>
          <a:xfrm>
            <a:off x="1115616" y="2348880"/>
            <a:ext cx="6777317" cy="4176464"/>
          </a:xfrm>
        </p:spPr>
        <p:txBody>
          <a:bodyPr>
            <a:noAutofit/>
          </a:bodyPr>
          <a:lstStyle/>
          <a:p>
            <a:pPr>
              <a:buFont typeface="Wingdings" panose="05000000000000000000" pitchFamily="2" charset="2"/>
              <a:buChar char="v"/>
            </a:pPr>
            <a:r>
              <a:rPr lang="en-GB" dirty="0"/>
              <a:t>Suitable clothing for outdoor learning in all weathers. During hot weather, please apply sun screen before school. Unfortunately staff are unable to apply this. </a:t>
            </a:r>
          </a:p>
          <a:p>
            <a:pPr>
              <a:buFont typeface="Wingdings" panose="05000000000000000000" pitchFamily="2" charset="2"/>
              <a:buChar char="v"/>
            </a:pPr>
            <a:r>
              <a:rPr lang="en-GB" dirty="0"/>
              <a:t>A pair of wellies </a:t>
            </a:r>
          </a:p>
          <a:p>
            <a:pPr>
              <a:buFont typeface="Wingdings" panose="05000000000000000000" pitchFamily="2" charset="2"/>
              <a:buChar char="v"/>
            </a:pPr>
            <a:r>
              <a:rPr lang="en-GB" dirty="0"/>
              <a:t>Book bag with their school reading book inside </a:t>
            </a:r>
          </a:p>
          <a:p>
            <a:pPr>
              <a:buFont typeface="Wingdings" panose="05000000000000000000" pitchFamily="2" charset="2"/>
              <a:buChar char="v"/>
            </a:pPr>
            <a:r>
              <a:rPr lang="en-GB" dirty="0"/>
              <a:t>Named water bottle with fresh water. These can be purchased from the school office for £1.20 each</a:t>
            </a:r>
          </a:p>
          <a:p>
            <a:pPr>
              <a:buFont typeface="Wingdings" panose="05000000000000000000" pitchFamily="2" charset="2"/>
              <a:buChar char="v"/>
            </a:pPr>
            <a:r>
              <a:rPr lang="en-GB" dirty="0"/>
              <a:t>£1.00 per week voluntary contribution towards baking and snacks etc. </a:t>
            </a:r>
          </a:p>
          <a:p>
            <a:pPr>
              <a:buFont typeface="Wingdings" panose="05000000000000000000" pitchFamily="2" charset="2"/>
              <a:buChar char="v"/>
            </a:pPr>
            <a:r>
              <a:rPr lang="en-GB" dirty="0"/>
              <a:t>Packed lunch if chosen. Please ensure this is nut free as we have children in school with nut allergies. School can provide support regarding healthy lunchbox options.</a:t>
            </a:r>
          </a:p>
        </p:txBody>
      </p:sp>
    </p:spTree>
    <p:extLst>
      <p:ext uri="{BB962C8B-B14F-4D97-AF65-F5344CB8AC3E}">
        <p14:creationId xmlns:p14="http://schemas.microsoft.com/office/powerpoint/2010/main" val="4286656927"/>
      </p:ext>
    </p:extLst>
  </p:cSld>
  <p:clrMapOvr>
    <a:masterClrMapping/>
  </p:clrMapOvr>
  <mc:AlternateContent xmlns:mc="http://schemas.openxmlformats.org/markup-compatibility/2006" xmlns:p14="http://schemas.microsoft.com/office/powerpoint/2010/main">
    <mc:Choice Requires="p14">
      <p:transition spd="slow" p14:dur="2000" advTm="5551"/>
    </mc:Choice>
    <mc:Fallback xmlns="">
      <p:transition spd="slow" advTm="555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45152"/>
          </a:xfrm>
        </p:spPr>
        <p:txBody>
          <a:bodyPr/>
          <a:lstStyle/>
          <a:p>
            <a:r>
              <a:rPr lang="en-GB" sz="4400" b="1" dirty="0">
                <a:solidFill>
                  <a:srgbClr val="00B050"/>
                </a:solidFill>
              </a:rPr>
              <a:t>Welly Walk!</a:t>
            </a:r>
          </a:p>
        </p:txBody>
      </p:sp>
      <p:sp>
        <p:nvSpPr>
          <p:cNvPr id="3" name="Content Placeholder 2"/>
          <p:cNvSpPr>
            <a:spLocks noGrp="1"/>
          </p:cNvSpPr>
          <p:nvPr>
            <p:ph idx="1"/>
          </p:nvPr>
        </p:nvSpPr>
        <p:spPr>
          <a:xfrm>
            <a:off x="864382" y="2489200"/>
            <a:ext cx="7596050" cy="3530600"/>
          </a:xfrm>
        </p:spPr>
        <p:txBody>
          <a:bodyPr>
            <a:normAutofit fontScale="85000" lnSpcReduction="20000"/>
          </a:bodyPr>
          <a:lstStyle/>
          <a:p>
            <a:pPr>
              <a:buFont typeface="Wingdings" panose="05000000000000000000" pitchFamily="2" charset="2"/>
              <a:buChar char="v"/>
            </a:pPr>
            <a:r>
              <a:rPr lang="en-GB" sz="4000" dirty="0"/>
              <a:t>Every week (day to be confirmed)</a:t>
            </a:r>
          </a:p>
          <a:p>
            <a:pPr>
              <a:buFont typeface="Wingdings" panose="05000000000000000000" pitchFamily="2" charset="2"/>
              <a:buChar char="v"/>
            </a:pPr>
            <a:r>
              <a:rPr lang="en-GB" sz="4000" dirty="0"/>
              <a:t>Visit the on-site nature reserve</a:t>
            </a:r>
          </a:p>
          <a:p>
            <a:pPr>
              <a:buFont typeface="Wingdings" panose="05000000000000000000" pitchFamily="2" charset="2"/>
              <a:buChar char="v"/>
            </a:pPr>
            <a:r>
              <a:rPr lang="en-GB" sz="4000" dirty="0"/>
              <a:t>Need a pair of wellies and suitable clothing for the weather</a:t>
            </a:r>
          </a:p>
          <a:p>
            <a:pPr>
              <a:buFont typeface="Wingdings" panose="05000000000000000000" pitchFamily="2" charset="2"/>
              <a:buChar char="v"/>
            </a:pPr>
            <a:r>
              <a:rPr lang="en-GB" sz="4000" dirty="0"/>
              <a:t>Risk assessment will be sent out in due course to return to school</a:t>
            </a:r>
            <a:endParaRPr lang="en-GB" dirty="0"/>
          </a:p>
        </p:txBody>
      </p:sp>
    </p:spTree>
    <p:extLst>
      <p:ext uri="{BB962C8B-B14F-4D97-AF65-F5344CB8AC3E}">
        <p14:creationId xmlns:p14="http://schemas.microsoft.com/office/powerpoint/2010/main" val="2493656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024744" cy="1800200"/>
          </a:xfrm>
        </p:spPr>
        <p:txBody>
          <a:bodyPr/>
          <a:lstStyle/>
          <a:p>
            <a:pPr algn="ctr"/>
            <a:r>
              <a:rPr lang="en-GB" b="1" dirty="0">
                <a:solidFill>
                  <a:srgbClr val="00B050"/>
                </a:solidFill>
              </a:rPr>
              <a:t>Keeping children safe</a:t>
            </a:r>
          </a:p>
        </p:txBody>
      </p:sp>
      <p:sp>
        <p:nvSpPr>
          <p:cNvPr id="3" name="Content Placeholder 2"/>
          <p:cNvSpPr>
            <a:spLocks noGrp="1"/>
          </p:cNvSpPr>
          <p:nvPr>
            <p:ph idx="1"/>
          </p:nvPr>
        </p:nvSpPr>
        <p:spPr>
          <a:xfrm>
            <a:off x="1043492" y="2276872"/>
            <a:ext cx="6777317" cy="4320480"/>
          </a:xfrm>
        </p:spPr>
        <p:txBody>
          <a:bodyPr>
            <a:normAutofit/>
          </a:bodyPr>
          <a:lstStyle/>
          <a:p>
            <a:r>
              <a:rPr lang="en-GB" sz="2800" dirty="0"/>
              <a:t>Please inform us if someone different is to collect your child. We will always check with the main carer if someone unfamiliar should come unexpectedly. </a:t>
            </a:r>
          </a:p>
          <a:p>
            <a:pPr marL="68580" indent="0">
              <a:buNone/>
            </a:pPr>
            <a:endParaRPr lang="en-GB" sz="2800" dirty="0"/>
          </a:p>
          <a:p>
            <a:r>
              <a:rPr lang="en-GB" sz="2800" dirty="0"/>
              <a:t>No under 16s to collect children in EYFS and KS1 unless a disclaimer has been signed at the office. </a:t>
            </a:r>
          </a:p>
        </p:txBody>
      </p:sp>
    </p:spTree>
    <p:extLst>
      <p:ext uri="{BB962C8B-B14F-4D97-AF65-F5344CB8AC3E}">
        <p14:creationId xmlns:p14="http://schemas.microsoft.com/office/powerpoint/2010/main" val="766504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6E6-D324-4A7D-9FB3-9304F2536A51}"/>
              </a:ext>
            </a:extLst>
          </p:cNvPr>
          <p:cNvSpPr>
            <a:spLocks noGrp="1"/>
          </p:cNvSpPr>
          <p:nvPr>
            <p:ph type="title"/>
          </p:nvPr>
        </p:nvSpPr>
        <p:spPr/>
        <p:txBody>
          <a:bodyPr/>
          <a:lstStyle/>
          <a:p>
            <a:r>
              <a:rPr lang="en-GB" dirty="0"/>
              <a:t>Further parent meetings</a:t>
            </a:r>
          </a:p>
        </p:txBody>
      </p:sp>
      <p:sp>
        <p:nvSpPr>
          <p:cNvPr id="3" name="Content Placeholder 2">
            <a:extLst>
              <a:ext uri="{FF2B5EF4-FFF2-40B4-BE49-F238E27FC236}">
                <a16:creationId xmlns:a16="http://schemas.microsoft.com/office/drawing/2014/main" id="{E45FEDFF-1719-401C-8092-2E1070DE2D6B}"/>
              </a:ext>
            </a:extLst>
          </p:cNvPr>
          <p:cNvSpPr>
            <a:spLocks noGrp="1"/>
          </p:cNvSpPr>
          <p:nvPr>
            <p:ph idx="1"/>
          </p:nvPr>
        </p:nvSpPr>
        <p:spPr>
          <a:xfrm>
            <a:off x="864382" y="1988840"/>
            <a:ext cx="7668058" cy="4030960"/>
          </a:xfrm>
        </p:spPr>
        <p:txBody>
          <a:bodyPr/>
          <a:lstStyle/>
          <a:p>
            <a:pPr marL="0" indent="0">
              <a:buNone/>
            </a:pPr>
            <a:endParaRPr lang="en-GB" dirty="0"/>
          </a:p>
          <a:p>
            <a:r>
              <a:rPr lang="en-GB" sz="2000" dirty="0"/>
              <a:t>On </a:t>
            </a:r>
            <a:r>
              <a:rPr lang="en-GB" sz="2000" b="1" u="sng"/>
              <a:t>Wednesday 6</a:t>
            </a:r>
            <a:r>
              <a:rPr lang="en-GB" sz="2000" b="1" u="sng" baseline="30000"/>
              <a:t>th</a:t>
            </a:r>
            <a:r>
              <a:rPr lang="en-GB" sz="2000" b="1" u="sng"/>
              <a:t> </a:t>
            </a:r>
            <a:r>
              <a:rPr lang="en-GB" sz="2000" b="1" u="sng" dirty="0"/>
              <a:t>September at 3.30pm</a:t>
            </a:r>
            <a:r>
              <a:rPr lang="en-GB" sz="2000" dirty="0"/>
              <a:t>, you are invited into your child’s classroom for a meeting at which the class teachers will give more information about  your child’s specific class and the learning and topics they will be involved in over the year.</a:t>
            </a:r>
          </a:p>
          <a:p>
            <a:endParaRPr lang="en-GB" sz="2000" dirty="0"/>
          </a:p>
          <a:p>
            <a:r>
              <a:rPr lang="en-GB" sz="2000" dirty="0"/>
              <a:t>Dates will be sent out in September for further meetings with more information about our EYFS curriculum and ways in which you can support at home. </a:t>
            </a:r>
          </a:p>
          <a:p>
            <a:pPr marL="0" indent="0">
              <a:buNone/>
            </a:pPr>
            <a:endParaRPr lang="en-GB" dirty="0"/>
          </a:p>
        </p:txBody>
      </p:sp>
    </p:spTree>
    <p:extLst>
      <p:ext uri="{BB962C8B-B14F-4D97-AF65-F5344CB8AC3E}">
        <p14:creationId xmlns:p14="http://schemas.microsoft.com/office/powerpoint/2010/main" val="537230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B9E7-0924-44B0-BE28-B20ADFA6605B}"/>
              </a:ext>
            </a:extLst>
          </p:cNvPr>
          <p:cNvSpPr>
            <a:spLocks noGrp="1"/>
          </p:cNvSpPr>
          <p:nvPr>
            <p:ph type="title"/>
          </p:nvPr>
        </p:nvSpPr>
        <p:spPr>
          <a:xfrm>
            <a:off x="865970" y="927098"/>
            <a:ext cx="6343672" cy="1205758"/>
          </a:xfrm>
        </p:spPr>
        <p:txBody>
          <a:bodyPr/>
          <a:lstStyle/>
          <a:p>
            <a:r>
              <a:rPr lang="en-GB" b="1" dirty="0"/>
              <a:t>Our School  Website</a:t>
            </a:r>
            <a:br>
              <a:rPr lang="en-GB" b="1" dirty="0"/>
            </a:br>
            <a:r>
              <a:rPr lang="en-US" sz="2400" dirty="0">
                <a:hlinkClick r:id="rId2"/>
              </a:rPr>
              <a:t>Wombwell Park Street Primary – Home</a:t>
            </a:r>
            <a:br>
              <a:rPr lang="en-GB" dirty="0"/>
            </a:br>
            <a:endParaRPr lang="en-GB" b="1" dirty="0"/>
          </a:p>
        </p:txBody>
      </p:sp>
      <p:sp>
        <p:nvSpPr>
          <p:cNvPr id="3" name="Content Placeholder 2">
            <a:extLst>
              <a:ext uri="{FF2B5EF4-FFF2-40B4-BE49-F238E27FC236}">
                <a16:creationId xmlns:a16="http://schemas.microsoft.com/office/drawing/2014/main" id="{D5AF0238-A5C8-42A4-AAEF-EC9A8E9982C5}"/>
              </a:ext>
            </a:extLst>
          </p:cNvPr>
          <p:cNvSpPr>
            <a:spLocks noGrp="1"/>
          </p:cNvSpPr>
          <p:nvPr>
            <p:ph idx="1"/>
          </p:nvPr>
        </p:nvSpPr>
        <p:spPr/>
        <p:txBody>
          <a:bodyPr>
            <a:normAutofit fontScale="92500"/>
          </a:bodyPr>
          <a:lstStyle/>
          <a:p>
            <a:pPr marL="0" indent="0">
              <a:buNone/>
            </a:pPr>
            <a:r>
              <a:rPr lang="en-GB" dirty="0"/>
              <a:t>Following this meeting, you will find further information on our school website using the following links:</a:t>
            </a:r>
          </a:p>
          <a:p>
            <a:pPr marL="0" indent="0">
              <a:buNone/>
            </a:pPr>
            <a:r>
              <a:rPr lang="en-GB" dirty="0"/>
              <a:t>New Starter information:</a:t>
            </a:r>
          </a:p>
          <a:p>
            <a:pPr marL="0" indent="0">
              <a:buNone/>
            </a:pPr>
            <a:r>
              <a:rPr lang="en-US" dirty="0">
                <a:hlinkClick r:id="rId3"/>
              </a:rPr>
              <a:t>New Starters - Reception - Wombwell Park Street Primary</a:t>
            </a:r>
            <a:endParaRPr lang="en-GB" dirty="0"/>
          </a:p>
          <a:p>
            <a:pPr marL="0" indent="0">
              <a:buNone/>
            </a:pPr>
            <a:r>
              <a:rPr lang="en-GB" dirty="0"/>
              <a:t>Team CW class blog:</a:t>
            </a:r>
          </a:p>
          <a:p>
            <a:pPr marL="0" indent="0">
              <a:buNone/>
            </a:pPr>
            <a:r>
              <a:rPr lang="en-US" dirty="0">
                <a:hlinkClick r:id="rId4"/>
              </a:rPr>
              <a:t>https://www.wombwellparkstreet.co.uk/team-cw-blog-2022-23</a:t>
            </a:r>
            <a:endParaRPr lang="en-US" dirty="0"/>
          </a:p>
          <a:p>
            <a:pPr marL="0" indent="0">
              <a:buNone/>
            </a:pPr>
            <a:r>
              <a:rPr lang="en-GB" dirty="0"/>
              <a:t>Team EO class blog:</a:t>
            </a:r>
          </a:p>
          <a:p>
            <a:pPr marL="0" indent="0">
              <a:buNone/>
            </a:pPr>
            <a:r>
              <a:rPr lang="en-GB" dirty="0">
                <a:hlinkClick r:id="rId5"/>
              </a:rPr>
              <a:t>https://www.wombwellparkstreet.co.uk/team-eo-blog-2022-23</a:t>
            </a:r>
            <a:r>
              <a:rPr lang="en-GB" dirty="0"/>
              <a:t> </a:t>
            </a:r>
          </a:p>
        </p:txBody>
      </p:sp>
    </p:spTree>
    <p:extLst>
      <p:ext uri="{BB962C8B-B14F-4D97-AF65-F5344CB8AC3E}">
        <p14:creationId xmlns:p14="http://schemas.microsoft.com/office/powerpoint/2010/main" val="83428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620688"/>
            <a:ext cx="8136904" cy="5139869"/>
          </a:xfrm>
          <a:prstGeom prst="rect">
            <a:avLst/>
          </a:prstGeom>
          <a:ln>
            <a:solidFill>
              <a:schemeClr val="accent1"/>
            </a:solidFill>
          </a:ln>
        </p:spPr>
        <p:txBody>
          <a:bodyPr wrap="square">
            <a:spAutoFit/>
          </a:bodyPr>
          <a:lstStyle/>
          <a:p>
            <a:pPr algn="ctr"/>
            <a:r>
              <a:rPr lang="en-GB" sz="5400" b="1" dirty="0">
                <a:solidFill>
                  <a:srgbClr val="00B050"/>
                </a:solidFill>
              </a:rPr>
              <a:t>Any questions?</a:t>
            </a:r>
          </a:p>
          <a:p>
            <a:pPr algn="ctr"/>
            <a:endParaRPr lang="en-GB" sz="5400" b="1" dirty="0">
              <a:solidFill>
                <a:srgbClr val="00B050"/>
              </a:solidFill>
            </a:endParaRPr>
          </a:p>
          <a:p>
            <a:pPr algn="ctr"/>
            <a:endParaRPr lang="en-GB" sz="4400" b="1" dirty="0">
              <a:solidFill>
                <a:srgbClr val="00B050"/>
              </a:solidFill>
            </a:endParaRPr>
          </a:p>
          <a:p>
            <a:pPr algn="ctr"/>
            <a:r>
              <a:rPr lang="en-GB" sz="4400" b="1" dirty="0">
                <a:solidFill>
                  <a:srgbClr val="00B050"/>
                </a:solidFill>
              </a:rPr>
              <a:t>Please feel free to have a look around our Reception classrooms and speak to staff. </a:t>
            </a:r>
            <a:endParaRPr lang="en-GB" sz="4400" dirty="0">
              <a:solidFill>
                <a:srgbClr val="00B050"/>
              </a:solidFill>
            </a:endParaRPr>
          </a:p>
        </p:txBody>
      </p:sp>
    </p:spTree>
    <p:extLst>
      <p:ext uri="{BB962C8B-B14F-4D97-AF65-F5344CB8AC3E}">
        <p14:creationId xmlns:p14="http://schemas.microsoft.com/office/powerpoint/2010/main" val="1191398771"/>
      </p:ext>
    </p:extLst>
  </p:cSld>
  <p:clrMapOvr>
    <a:masterClrMapping/>
  </p:clrMapOvr>
  <mc:AlternateContent xmlns:mc="http://schemas.openxmlformats.org/markup-compatibility/2006" xmlns:p14="http://schemas.microsoft.com/office/powerpoint/2010/main">
    <mc:Choice Requires="p14">
      <p:transition spd="slow" p14:dur="2000" advTm="37848"/>
    </mc:Choice>
    <mc:Fallback xmlns="">
      <p:transition spd="slow" advTm="3784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E8001-E0CB-40BE-B9F0-5135B6AB5BB0}"/>
              </a:ext>
            </a:extLst>
          </p:cNvPr>
          <p:cNvSpPr>
            <a:spLocks noGrp="1"/>
          </p:cNvSpPr>
          <p:nvPr>
            <p:ph idx="1"/>
          </p:nvPr>
        </p:nvSpPr>
        <p:spPr>
          <a:xfrm>
            <a:off x="1399370" y="2420888"/>
            <a:ext cx="6345260" cy="3530600"/>
          </a:xfrm>
        </p:spPr>
        <p:txBody>
          <a:bodyPr>
            <a:noAutofit/>
          </a:bodyPr>
          <a:lstStyle/>
          <a:p>
            <a:pPr marL="0" indent="0" algn="ctr">
              <a:buNone/>
            </a:pPr>
            <a:r>
              <a:rPr lang="en-GB" sz="8000" b="1" dirty="0"/>
              <a:t>General School Information</a:t>
            </a:r>
          </a:p>
        </p:txBody>
      </p:sp>
      <p:pic>
        <p:nvPicPr>
          <p:cNvPr id="4" name="Picture 3" descr="TREE">
            <a:extLst>
              <a:ext uri="{FF2B5EF4-FFF2-40B4-BE49-F238E27FC236}">
                <a16:creationId xmlns:a16="http://schemas.microsoft.com/office/drawing/2014/main" id="{BA9D078F-CDB0-4DDB-B051-A35C4FF3F4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1872208" cy="1656184"/>
          </a:xfrm>
          <a:prstGeom prst="rect">
            <a:avLst/>
          </a:prstGeom>
          <a:noFill/>
          <a:ln>
            <a:noFill/>
          </a:ln>
        </p:spPr>
      </p:pic>
      <p:sp>
        <p:nvSpPr>
          <p:cNvPr id="5" name="Rectangle 4">
            <a:extLst>
              <a:ext uri="{FF2B5EF4-FFF2-40B4-BE49-F238E27FC236}">
                <a16:creationId xmlns:a16="http://schemas.microsoft.com/office/drawing/2014/main" id="{92ACE880-ED5A-4F60-B0A9-9ED24C19BFDA}"/>
              </a:ext>
            </a:extLst>
          </p:cNvPr>
          <p:cNvSpPr/>
          <p:nvPr/>
        </p:nvSpPr>
        <p:spPr>
          <a:xfrm>
            <a:off x="2411793" y="980728"/>
            <a:ext cx="5616591" cy="954107"/>
          </a:xfrm>
          <a:prstGeom prst="rect">
            <a:avLst/>
          </a:prstGeom>
        </p:spPr>
        <p:txBody>
          <a:bodyPr wrap="square">
            <a:spAutoFit/>
          </a:bodyPr>
          <a:lstStyle/>
          <a:p>
            <a:pPr algn="ctr"/>
            <a:r>
              <a:rPr lang="en-GB" sz="2800" b="1" dirty="0">
                <a:solidFill>
                  <a:schemeClr val="bg1"/>
                </a:solidFill>
              </a:rPr>
              <a:t>Wombwell Park Street Primary School</a:t>
            </a:r>
            <a:endParaRPr lang="en-GB" sz="2800" dirty="0"/>
          </a:p>
        </p:txBody>
      </p:sp>
    </p:spTree>
    <p:extLst>
      <p:ext uri="{BB962C8B-B14F-4D97-AF65-F5344CB8AC3E}">
        <p14:creationId xmlns:p14="http://schemas.microsoft.com/office/powerpoint/2010/main" val="390648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632" y="188640"/>
            <a:ext cx="7024744" cy="1143000"/>
          </a:xfrm>
        </p:spPr>
        <p:txBody>
          <a:bodyPr>
            <a:normAutofit/>
          </a:bodyPr>
          <a:lstStyle/>
          <a:p>
            <a:r>
              <a:rPr lang="en-GB" b="1" dirty="0"/>
              <a:t>Key Information - to note:</a:t>
            </a:r>
          </a:p>
        </p:txBody>
      </p:sp>
      <p:sp>
        <p:nvSpPr>
          <p:cNvPr id="3" name="Content Placeholder 2"/>
          <p:cNvSpPr>
            <a:spLocks noGrp="1"/>
          </p:cNvSpPr>
          <p:nvPr>
            <p:ph idx="1"/>
          </p:nvPr>
        </p:nvSpPr>
        <p:spPr>
          <a:xfrm>
            <a:off x="518864" y="2132857"/>
            <a:ext cx="8229600" cy="4680520"/>
          </a:xfrm>
        </p:spPr>
        <p:txBody>
          <a:bodyPr>
            <a:normAutofit/>
          </a:bodyPr>
          <a:lstStyle/>
          <a:p>
            <a:pPr marL="68580" indent="0" algn="ctr">
              <a:buNone/>
            </a:pPr>
            <a:r>
              <a:rPr lang="en-GB" sz="3200" b="1" dirty="0"/>
              <a:t>Every Child Matters Multi Academy Trust</a:t>
            </a:r>
          </a:p>
          <a:p>
            <a:pPr marL="68580" indent="0">
              <a:buNone/>
            </a:pPr>
            <a:endParaRPr lang="en-GB" b="1" dirty="0"/>
          </a:p>
          <a:p>
            <a:pPr marL="68580" indent="0">
              <a:buNone/>
            </a:pPr>
            <a:endParaRPr lang="en-GB" b="1" dirty="0"/>
          </a:p>
          <a:p>
            <a:pPr marL="68580" indent="0">
              <a:buNone/>
            </a:pPr>
            <a:endParaRPr lang="en-GB" b="1" dirty="0"/>
          </a:p>
          <a:p>
            <a:pPr marL="68580" indent="0" algn="ctr">
              <a:buNone/>
            </a:pPr>
            <a:endParaRPr lang="en-GB" b="1" dirty="0"/>
          </a:p>
          <a:p>
            <a:pPr marL="68580" indent="0">
              <a:buNone/>
            </a:pPr>
            <a:endParaRPr lang="en-GB" dirty="0"/>
          </a:p>
          <a:p>
            <a:endParaRPr lang="en-GB" dirty="0"/>
          </a:p>
        </p:txBody>
      </p:sp>
      <p:sp>
        <p:nvSpPr>
          <p:cNvPr id="5" name="Rectangle 4"/>
          <p:cNvSpPr/>
          <p:nvPr/>
        </p:nvSpPr>
        <p:spPr>
          <a:xfrm>
            <a:off x="518864" y="2888180"/>
            <a:ext cx="19442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 View PLC</a:t>
            </a:r>
          </a:p>
        </p:txBody>
      </p:sp>
      <p:sp>
        <p:nvSpPr>
          <p:cNvPr id="6" name="Rectangle 5"/>
          <p:cNvSpPr/>
          <p:nvPr/>
        </p:nvSpPr>
        <p:spPr>
          <a:xfrm>
            <a:off x="6595476" y="2874490"/>
            <a:ext cx="19442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Hoyland</a:t>
            </a:r>
            <a:r>
              <a:rPr lang="en-GB" dirty="0"/>
              <a:t> Springwood Primary</a:t>
            </a:r>
          </a:p>
        </p:txBody>
      </p:sp>
      <p:sp>
        <p:nvSpPr>
          <p:cNvPr id="7" name="Rectangle 6"/>
          <p:cNvSpPr/>
          <p:nvPr/>
        </p:nvSpPr>
        <p:spPr>
          <a:xfrm>
            <a:off x="3334428" y="2741582"/>
            <a:ext cx="2389700" cy="1360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Wombwell Park Street Primary</a:t>
            </a:r>
            <a:endParaRPr lang="en-GB" b="1" dirty="0"/>
          </a:p>
        </p:txBody>
      </p:sp>
      <p:sp>
        <p:nvSpPr>
          <p:cNvPr id="8" name="Rectangle 7"/>
          <p:cNvSpPr/>
          <p:nvPr/>
        </p:nvSpPr>
        <p:spPr>
          <a:xfrm>
            <a:off x="518864" y="5491522"/>
            <a:ext cx="19442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Wellgate</a:t>
            </a:r>
            <a:r>
              <a:rPr lang="en-GB" dirty="0"/>
              <a:t> Primary</a:t>
            </a:r>
          </a:p>
        </p:txBody>
      </p:sp>
      <p:sp>
        <p:nvSpPr>
          <p:cNvPr id="9" name="Rectangle 8"/>
          <p:cNvSpPr/>
          <p:nvPr/>
        </p:nvSpPr>
        <p:spPr>
          <a:xfrm>
            <a:off x="518864" y="4169667"/>
            <a:ext cx="19442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Sandhill Primary</a:t>
            </a:r>
          </a:p>
        </p:txBody>
      </p:sp>
      <p:sp>
        <p:nvSpPr>
          <p:cNvPr id="10" name="Rectangle 9">
            <a:extLst>
              <a:ext uri="{FF2B5EF4-FFF2-40B4-BE49-F238E27FC236}">
                <a16:creationId xmlns:a16="http://schemas.microsoft.com/office/drawing/2014/main" id="{CD349321-8C01-4CA2-9E72-3F805A5CC53F}"/>
              </a:ext>
            </a:extLst>
          </p:cNvPr>
          <p:cNvSpPr/>
          <p:nvPr/>
        </p:nvSpPr>
        <p:spPr>
          <a:xfrm>
            <a:off x="3556791" y="4483410"/>
            <a:ext cx="19442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Laithes</a:t>
            </a:r>
            <a:r>
              <a:rPr lang="en-GB" dirty="0"/>
              <a:t> Primary</a:t>
            </a:r>
          </a:p>
        </p:txBody>
      </p:sp>
      <p:sp>
        <p:nvSpPr>
          <p:cNvPr id="11" name="Rectangle 10">
            <a:extLst>
              <a:ext uri="{FF2B5EF4-FFF2-40B4-BE49-F238E27FC236}">
                <a16:creationId xmlns:a16="http://schemas.microsoft.com/office/drawing/2014/main" id="{BF8DB668-A036-4F1B-BBDB-E3CB377E8AD2}"/>
              </a:ext>
            </a:extLst>
          </p:cNvPr>
          <p:cNvSpPr/>
          <p:nvPr/>
        </p:nvSpPr>
        <p:spPr>
          <a:xfrm>
            <a:off x="6595476" y="5335906"/>
            <a:ext cx="19442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Kexborough</a:t>
            </a:r>
            <a:r>
              <a:rPr lang="en-GB" dirty="0"/>
              <a:t> Primary</a:t>
            </a:r>
          </a:p>
        </p:txBody>
      </p:sp>
      <p:sp>
        <p:nvSpPr>
          <p:cNvPr id="12" name="Rectangle 11">
            <a:extLst>
              <a:ext uri="{FF2B5EF4-FFF2-40B4-BE49-F238E27FC236}">
                <a16:creationId xmlns:a16="http://schemas.microsoft.com/office/drawing/2014/main" id="{60420CE2-C977-4FC8-A970-E3584CECC79E}"/>
              </a:ext>
            </a:extLst>
          </p:cNvPr>
          <p:cNvSpPr/>
          <p:nvPr/>
        </p:nvSpPr>
        <p:spPr>
          <a:xfrm>
            <a:off x="6644511" y="4120179"/>
            <a:ext cx="19442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Athersley</a:t>
            </a:r>
            <a:r>
              <a:rPr lang="en-GB" dirty="0"/>
              <a:t> South Primary</a:t>
            </a:r>
          </a:p>
        </p:txBody>
      </p:sp>
      <p:sp>
        <p:nvSpPr>
          <p:cNvPr id="4" name="Rectangle 3">
            <a:extLst>
              <a:ext uri="{FF2B5EF4-FFF2-40B4-BE49-F238E27FC236}">
                <a16:creationId xmlns:a16="http://schemas.microsoft.com/office/drawing/2014/main" id="{D3325A19-3C64-43CE-8D47-A6FD04DA0956}"/>
              </a:ext>
            </a:extLst>
          </p:cNvPr>
          <p:cNvSpPr/>
          <p:nvPr/>
        </p:nvSpPr>
        <p:spPr>
          <a:xfrm>
            <a:off x="3226303" y="5829284"/>
            <a:ext cx="2544286" cy="646331"/>
          </a:xfrm>
          <a:prstGeom prst="rect">
            <a:avLst/>
          </a:prstGeom>
        </p:spPr>
        <p:txBody>
          <a:bodyPr wrap="none">
            <a:spAutoFit/>
          </a:bodyPr>
          <a:lstStyle/>
          <a:p>
            <a:pPr algn="ctr"/>
            <a:r>
              <a:rPr lang="en-GB" b="1" dirty="0"/>
              <a:t>Mrs Wilson </a:t>
            </a:r>
          </a:p>
          <a:p>
            <a:pPr algn="ctr"/>
            <a:r>
              <a:rPr lang="en-GB" b="1" dirty="0"/>
              <a:t>CEO of the ECM Trust</a:t>
            </a:r>
          </a:p>
        </p:txBody>
      </p:sp>
    </p:spTree>
    <p:extLst>
      <p:ext uri="{BB962C8B-B14F-4D97-AF65-F5344CB8AC3E}">
        <p14:creationId xmlns:p14="http://schemas.microsoft.com/office/powerpoint/2010/main" val="3285929991"/>
      </p:ext>
    </p:extLst>
  </p:cSld>
  <p:clrMapOvr>
    <a:masterClrMapping/>
  </p:clrMapOvr>
  <mc:AlternateContent xmlns:mc="http://schemas.openxmlformats.org/markup-compatibility/2006" xmlns:p14="http://schemas.microsoft.com/office/powerpoint/2010/main">
    <mc:Choice Requires="p14">
      <p:transition spd="slow" p14:dur="2000" advTm="55187"/>
    </mc:Choice>
    <mc:Fallback xmlns="">
      <p:transition spd="slow" advTm="551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056784" cy="1143000"/>
          </a:xfrm>
        </p:spPr>
        <p:txBody>
          <a:bodyPr>
            <a:normAutofit/>
          </a:bodyPr>
          <a:lstStyle/>
          <a:p>
            <a:pPr algn="ctr"/>
            <a:r>
              <a:rPr lang="en-GB" b="1" dirty="0"/>
              <a:t>Key Staff at Park Street</a:t>
            </a:r>
          </a:p>
        </p:txBody>
      </p:sp>
      <p:sp>
        <p:nvSpPr>
          <p:cNvPr id="3" name="Content Placeholder 2"/>
          <p:cNvSpPr>
            <a:spLocks noGrp="1"/>
          </p:cNvSpPr>
          <p:nvPr>
            <p:ph idx="1"/>
          </p:nvPr>
        </p:nvSpPr>
        <p:spPr>
          <a:xfrm>
            <a:off x="518864" y="1331641"/>
            <a:ext cx="8229600" cy="5481736"/>
          </a:xfrm>
        </p:spPr>
        <p:txBody>
          <a:bodyPr>
            <a:normAutofit/>
          </a:bodyPr>
          <a:lstStyle/>
          <a:p>
            <a:pPr marL="68580" indent="0">
              <a:buNone/>
            </a:pPr>
            <a:r>
              <a:rPr lang="en-GB" sz="2800" b="1" dirty="0">
                <a:solidFill>
                  <a:schemeClr val="bg1"/>
                </a:solidFill>
              </a:rPr>
              <a:t>Our Senior Leadership Team</a:t>
            </a:r>
          </a:p>
          <a:p>
            <a:pPr marL="68580" indent="0">
              <a:buNone/>
            </a:pPr>
            <a:endParaRPr lang="en-GB" dirty="0"/>
          </a:p>
          <a:p>
            <a:endParaRPr lang="en-GB" sz="2200" dirty="0"/>
          </a:p>
          <a:p>
            <a:r>
              <a:rPr lang="en-GB" dirty="0"/>
              <a:t>Mrs Lawson – Headteacher </a:t>
            </a:r>
          </a:p>
          <a:p>
            <a:endParaRPr lang="en-GB" dirty="0"/>
          </a:p>
          <a:p>
            <a:endParaRPr lang="en-GB" dirty="0"/>
          </a:p>
          <a:p>
            <a:pPr marL="0" indent="0">
              <a:buNone/>
            </a:pPr>
            <a:endParaRPr lang="en-GB" dirty="0"/>
          </a:p>
          <a:p>
            <a:r>
              <a:rPr lang="en-GB" dirty="0"/>
              <a:t>Mrs Longden – Deputy Head teacher &amp; Year 6 teacher</a:t>
            </a:r>
          </a:p>
          <a:p>
            <a:endParaRPr lang="en-GB" dirty="0"/>
          </a:p>
          <a:p>
            <a:endParaRPr lang="en-GB" dirty="0"/>
          </a:p>
          <a:p>
            <a:endParaRPr lang="en-GB" dirty="0"/>
          </a:p>
          <a:p>
            <a:r>
              <a:rPr lang="en-GB" dirty="0"/>
              <a:t>Miss McGinnes – Assistant Head - EYFS/KS1 and Reading </a:t>
            </a:r>
          </a:p>
          <a:p>
            <a:endParaRPr lang="en-GB" sz="2200" dirty="0"/>
          </a:p>
          <a:p>
            <a:pPr marL="0" indent="0">
              <a:buNone/>
            </a:pPr>
            <a:endParaRPr lang="en-GB" dirty="0"/>
          </a:p>
        </p:txBody>
      </p:sp>
      <p:pic>
        <p:nvPicPr>
          <p:cNvPr id="15" name="Picture 14">
            <a:extLst>
              <a:ext uri="{FF2B5EF4-FFF2-40B4-BE49-F238E27FC236}">
                <a16:creationId xmlns:a16="http://schemas.microsoft.com/office/drawing/2014/main" id="{D3AEE0E7-B75A-4B69-96D8-ABEDABD80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195" y="4941168"/>
            <a:ext cx="1290362" cy="1659038"/>
          </a:xfrm>
          <a:prstGeom prst="rect">
            <a:avLst/>
          </a:prstGeom>
        </p:spPr>
      </p:pic>
      <p:pic>
        <p:nvPicPr>
          <p:cNvPr id="19" name="Picture 18">
            <a:extLst>
              <a:ext uri="{FF2B5EF4-FFF2-40B4-BE49-F238E27FC236}">
                <a16:creationId xmlns:a16="http://schemas.microsoft.com/office/drawing/2014/main" id="{C479B6D4-8D7F-4A59-B4C1-77A252FD8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2060848"/>
            <a:ext cx="1333333" cy="1714286"/>
          </a:xfrm>
          <a:prstGeom prst="rect">
            <a:avLst/>
          </a:prstGeom>
        </p:spPr>
      </p:pic>
      <p:pic>
        <p:nvPicPr>
          <p:cNvPr id="21" name="Picture 20">
            <a:extLst>
              <a:ext uri="{FF2B5EF4-FFF2-40B4-BE49-F238E27FC236}">
                <a16:creationId xmlns:a16="http://schemas.microsoft.com/office/drawing/2014/main" id="{4C90829C-1B72-4AD9-84B1-6A532DDD7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8224" y="3041094"/>
            <a:ext cx="1333333" cy="1714286"/>
          </a:xfrm>
          <a:prstGeom prst="rect">
            <a:avLst/>
          </a:prstGeom>
        </p:spPr>
      </p:pic>
    </p:spTree>
    <p:extLst>
      <p:ext uri="{BB962C8B-B14F-4D97-AF65-F5344CB8AC3E}">
        <p14:creationId xmlns:p14="http://schemas.microsoft.com/office/powerpoint/2010/main" val="3053191869"/>
      </p:ext>
    </p:extLst>
  </p:cSld>
  <p:clrMapOvr>
    <a:masterClrMapping/>
  </p:clrMapOvr>
  <mc:AlternateContent xmlns:mc="http://schemas.openxmlformats.org/markup-compatibility/2006" xmlns:p14="http://schemas.microsoft.com/office/powerpoint/2010/main">
    <mc:Choice Requires="p14">
      <p:transition spd="slow" p14:dur="2000" advTm="55187"/>
    </mc:Choice>
    <mc:Fallback xmlns="">
      <p:transition spd="slow" advTm="551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056784" cy="1143000"/>
          </a:xfrm>
        </p:spPr>
        <p:txBody>
          <a:bodyPr>
            <a:normAutofit/>
          </a:bodyPr>
          <a:lstStyle/>
          <a:p>
            <a:pPr algn="ctr"/>
            <a:r>
              <a:rPr lang="en-GB" b="1" dirty="0"/>
              <a:t>Key Staff at Park Street</a:t>
            </a:r>
          </a:p>
        </p:txBody>
      </p:sp>
      <p:sp>
        <p:nvSpPr>
          <p:cNvPr id="3" name="Content Placeholder 2"/>
          <p:cNvSpPr>
            <a:spLocks noGrp="1"/>
          </p:cNvSpPr>
          <p:nvPr>
            <p:ph idx="1"/>
          </p:nvPr>
        </p:nvSpPr>
        <p:spPr>
          <a:xfrm>
            <a:off x="457200" y="1349287"/>
            <a:ext cx="8229600" cy="5481736"/>
          </a:xfrm>
        </p:spPr>
        <p:txBody>
          <a:bodyPr>
            <a:normAutofit/>
          </a:bodyPr>
          <a:lstStyle/>
          <a:p>
            <a:pPr marL="68580" indent="0">
              <a:buNone/>
            </a:pPr>
            <a:r>
              <a:rPr lang="en-GB" sz="2800" b="1" dirty="0">
                <a:solidFill>
                  <a:schemeClr val="bg1"/>
                </a:solidFill>
              </a:rPr>
              <a:t>Our Senior Leadership Team</a:t>
            </a:r>
          </a:p>
          <a:p>
            <a:pPr marL="0" indent="0">
              <a:buNone/>
            </a:pPr>
            <a:endParaRPr lang="en-GB" sz="2200" dirty="0"/>
          </a:p>
          <a:p>
            <a:endParaRPr lang="en-GB" dirty="0"/>
          </a:p>
          <a:p>
            <a:r>
              <a:rPr lang="en-GB" dirty="0"/>
              <a:t>Mr Fidment- Assistant Head - Inclusion </a:t>
            </a:r>
          </a:p>
          <a:p>
            <a:endParaRPr lang="en-GB" dirty="0"/>
          </a:p>
          <a:p>
            <a:endParaRPr lang="en-GB" dirty="0"/>
          </a:p>
          <a:p>
            <a:endParaRPr lang="en-GB" dirty="0"/>
          </a:p>
          <a:p>
            <a:r>
              <a:rPr lang="en-GB" dirty="0"/>
              <a:t>Mrs Turner – Business Manager</a:t>
            </a:r>
          </a:p>
          <a:p>
            <a:endParaRPr lang="en-GB" dirty="0"/>
          </a:p>
        </p:txBody>
      </p:sp>
      <p:pic>
        <p:nvPicPr>
          <p:cNvPr id="17" name="Picture 16">
            <a:extLst>
              <a:ext uri="{FF2B5EF4-FFF2-40B4-BE49-F238E27FC236}">
                <a16:creationId xmlns:a16="http://schemas.microsoft.com/office/drawing/2014/main" id="{8998EDBF-3A54-4213-9AF1-E5711F773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221088"/>
            <a:ext cx="1369977" cy="1761400"/>
          </a:xfrm>
          <a:prstGeom prst="rect">
            <a:avLst/>
          </a:prstGeom>
        </p:spPr>
      </p:pic>
      <p:pic>
        <p:nvPicPr>
          <p:cNvPr id="5" name="Picture 4">
            <a:extLst>
              <a:ext uri="{FF2B5EF4-FFF2-40B4-BE49-F238E27FC236}">
                <a16:creationId xmlns:a16="http://schemas.microsoft.com/office/drawing/2014/main" id="{A7B61F51-6F96-486F-BA62-B3208C365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2204864"/>
            <a:ext cx="1333333" cy="1714286"/>
          </a:xfrm>
          <a:prstGeom prst="rect">
            <a:avLst/>
          </a:prstGeom>
        </p:spPr>
      </p:pic>
    </p:spTree>
    <p:extLst>
      <p:ext uri="{BB962C8B-B14F-4D97-AF65-F5344CB8AC3E}">
        <p14:creationId xmlns:p14="http://schemas.microsoft.com/office/powerpoint/2010/main" val="2803799031"/>
      </p:ext>
    </p:extLst>
  </p:cSld>
  <p:clrMapOvr>
    <a:masterClrMapping/>
  </p:clrMapOvr>
  <mc:AlternateContent xmlns:mc="http://schemas.openxmlformats.org/markup-compatibility/2006" xmlns:p14="http://schemas.microsoft.com/office/powerpoint/2010/main">
    <mc:Choice Requires="p14">
      <p:transition spd="slow" p14:dur="2000" advTm="55187"/>
    </mc:Choice>
    <mc:Fallback xmlns="">
      <p:transition spd="slow" advTm="5518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01136"/>
          </a:xfrm>
        </p:spPr>
        <p:txBody>
          <a:bodyPr>
            <a:normAutofit/>
          </a:bodyPr>
          <a:lstStyle/>
          <a:p>
            <a:r>
              <a:rPr lang="en-GB" b="1" dirty="0">
                <a:solidFill>
                  <a:schemeClr val="bg1"/>
                </a:solidFill>
              </a:rPr>
              <a:t>Our Reception Teachers</a:t>
            </a:r>
          </a:p>
        </p:txBody>
      </p:sp>
      <p:sp>
        <p:nvSpPr>
          <p:cNvPr id="3" name="Content Placeholder 2"/>
          <p:cNvSpPr>
            <a:spLocks noGrp="1"/>
          </p:cNvSpPr>
          <p:nvPr>
            <p:ph idx="1"/>
          </p:nvPr>
        </p:nvSpPr>
        <p:spPr>
          <a:xfrm>
            <a:off x="251520" y="2492896"/>
            <a:ext cx="8640960" cy="3816464"/>
          </a:xfrm>
        </p:spPr>
        <p:txBody>
          <a:bodyPr>
            <a:noAutofit/>
          </a:bodyPr>
          <a:lstStyle/>
          <a:p>
            <a:pPr marL="0" indent="0" algn="ctr">
              <a:buNone/>
            </a:pPr>
            <a:r>
              <a:rPr lang="en-GB" sz="3200" b="1" u="sng" dirty="0"/>
              <a:t>Reception Class - Team CW</a:t>
            </a:r>
          </a:p>
          <a:p>
            <a:pPr marL="0" indent="0" algn="ctr">
              <a:buNone/>
            </a:pPr>
            <a:endParaRPr lang="en-GB" sz="3200" b="1" dirty="0">
              <a:solidFill>
                <a:srgbClr val="00B050"/>
              </a:solidFill>
            </a:endParaRPr>
          </a:p>
          <a:p>
            <a:pPr marL="0" indent="0">
              <a:buNone/>
            </a:pPr>
            <a:r>
              <a:rPr lang="en-GB" sz="3200" b="1" dirty="0">
                <a:solidFill>
                  <a:srgbClr val="00B050"/>
                </a:solidFill>
              </a:rPr>
              <a:t>Mrs Watson/ (Mon, Tues and Wed) </a:t>
            </a:r>
          </a:p>
          <a:p>
            <a:pPr marL="0" indent="0">
              <a:buNone/>
            </a:pPr>
            <a:endParaRPr lang="en-GB" sz="3200" b="1" dirty="0">
              <a:solidFill>
                <a:srgbClr val="00B050"/>
              </a:solidFill>
            </a:endParaRPr>
          </a:p>
          <a:p>
            <a:pPr marL="0" indent="0">
              <a:buNone/>
            </a:pPr>
            <a:endParaRPr lang="en-GB" sz="3200" b="1" dirty="0">
              <a:solidFill>
                <a:srgbClr val="00B050"/>
              </a:solidFill>
            </a:endParaRPr>
          </a:p>
          <a:p>
            <a:pPr marL="0" indent="0">
              <a:buNone/>
            </a:pPr>
            <a:r>
              <a:rPr lang="en-GB" sz="3200" b="1" dirty="0">
                <a:solidFill>
                  <a:srgbClr val="00B050"/>
                </a:solidFill>
              </a:rPr>
              <a:t>Miss Clementson (Wed, Thurs and Fri)</a:t>
            </a:r>
          </a:p>
          <a:p>
            <a:pPr marL="137160" indent="0">
              <a:buNone/>
            </a:pPr>
            <a:endParaRPr lang="en-GB" sz="2000" dirty="0"/>
          </a:p>
        </p:txBody>
      </p:sp>
      <p:pic>
        <p:nvPicPr>
          <p:cNvPr id="5" name="Picture 4">
            <a:extLst>
              <a:ext uri="{FF2B5EF4-FFF2-40B4-BE49-F238E27FC236}">
                <a16:creationId xmlns:a16="http://schemas.microsoft.com/office/drawing/2014/main" id="{930652D6-51B3-4A91-BF43-FDB8E0C8A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446" y="4869160"/>
            <a:ext cx="1248034" cy="1604616"/>
          </a:xfrm>
          <a:prstGeom prst="rect">
            <a:avLst/>
          </a:prstGeom>
        </p:spPr>
      </p:pic>
      <p:pic>
        <p:nvPicPr>
          <p:cNvPr id="6" name="Picture 5">
            <a:extLst>
              <a:ext uri="{FF2B5EF4-FFF2-40B4-BE49-F238E27FC236}">
                <a16:creationId xmlns:a16="http://schemas.microsoft.com/office/drawing/2014/main" id="{969225A2-7BFC-410C-9DD3-B9927546A3FD}"/>
              </a:ext>
            </a:extLst>
          </p:cNvPr>
          <p:cNvPicPr>
            <a:picLocks noChangeAspect="1"/>
          </p:cNvPicPr>
          <p:nvPr/>
        </p:nvPicPr>
        <p:blipFill>
          <a:blip r:embed="rId4"/>
          <a:stretch>
            <a:fillRect/>
          </a:stretch>
        </p:blipFill>
        <p:spPr>
          <a:xfrm>
            <a:off x="7581023" y="2862910"/>
            <a:ext cx="1196663" cy="1604616"/>
          </a:xfrm>
          <a:prstGeom prst="rect">
            <a:avLst/>
          </a:prstGeom>
        </p:spPr>
      </p:pic>
    </p:spTree>
    <p:extLst>
      <p:ext uri="{BB962C8B-B14F-4D97-AF65-F5344CB8AC3E}">
        <p14:creationId xmlns:p14="http://schemas.microsoft.com/office/powerpoint/2010/main" val="794100000"/>
      </p:ext>
    </p:extLst>
  </p:cSld>
  <p:clrMapOvr>
    <a:masterClrMapping/>
  </p:clrMapOvr>
  <mc:AlternateContent xmlns:mc="http://schemas.openxmlformats.org/markup-compatibility/2006" xmlns:p14="http://schemas.microsoft.com/office/powerpoint/2010/main">
    <mc:Choice Requires="p14">
      <p:transition spd="slow" p14:dur="2000" advTm="23557"/>
    </mc:Choice>
    <mc:Fallback xmlns="">
      <p:transition spd="slow" advTm="2355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01136"/>
          </a:xfrm>
        </p:spPr>
        <p:txBody>
          <a:bodyPr>
            <a:normAutofit/>
          </a:bodyPr>
          <a:lstStyle/>
          <a:p>
            <a:r>
              <a:rPr lang="en-GB" b="1" dirty="0">
                <a:solidFill>
                  <a:schemeClr val="bg1"/>
                </a:solidFill>
              </a:rPr>
              <a:t>Our Reception Teachers</a:t>
            </a:r>
          </a:p>
        </p:txBody>
      </p:sp>
      <p:sp>
        <p:nvSpPr>
          <p:cNvPr id="3" name="Content Placeholder 2"/>
          <p:cNvSpPr>
            <a:spLocks noGrp="1"/>
          </p:cNvSpPr>
          <p:nvPr>
            <p:ph idx="1"/>
          </p:nvPr>
        </p:nvSpPr>
        <p:spPr>
          <a:xfrm>
            <a:off x="251520" y="2492896"/>
            <a:ext cx="8640960" cy="3816464"/>
          </a:xfrm>
        </p:spPr>
        <p:txBody>
          <a:bodyPr>
            <a:noAutofit/>
          </a:bodyPr>
          <a:lstStyle/>
          <a:p>
            <a:pPr marL="0" indent="0" algn="ctr">
              <a:buNone/>
            </a:pPr>
            <a:r>
              <a:rPr lang="en-GB" sz="3200" b="1" u="sng" dirty="0"/>
              <a:t>Reception / Year One Class - Team EO </a:t>
            </a:r>
            <a:endParaRPr lang="en-GB" b="1" u="sng" dirty="0"/>
          </a:p>
          <a:p>
            <a:pPr marL="0" indent="0" algn="ctr">
              <a:buNone/>
            </a:pPr>
            <a:r>
              <a:rPr lang="en-GB" sz="3200" b="1" dirty="0">
                <a:solidFill>
                  <a:srgbClr val="00B050"/>
                </a:solidFill>
              </a:rPr>
              <a:t>Miss Overton</a:t>
            </a:r>
          </a:p>
        </p:txBody>
      </p:sp>
      <p:pic>
        <p:nvPicPr>
          <p:cNvPr id="5" name="Picture 4">
            <a:extLst>
              <a:ext uri="{FF2B5EF4-FFF2-40B4-BE49-F238E27FC236}">
                <a16:creationId xmlns:a16="http://schemas.microsoft.com/office/drawing/2014/main" id="{80F031CE-D15B-44D6-89E0-843EAC62B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293" y="3861048"/>
            <a:ext cx="1427175" cy="1872208"/>
          </a:xfrm>
          <a:prstGeom prst="rect">
            <a:avLst/>
          </a:prstGeom>
        </p:spPr>
      </p:pic>
    </p:spTree>
    <p:extLst>
      <p:ext uri="{BB962C8B-B14F-4D97-AF65-F5344CB8AC3E}">
        <p14:creationId xmlns:p14="http://schemas.microsoft.com/office/powerpoint/2010/main" val="1137790432"/>
      </p:ext>
    </p:extLst>
  </p:cSld>
  <p:clrMapOvr>
    <a:masterClrMapping/>
  </p:clrMapOvr>
  <mc:AlternateContent xmlns:mc="http://schemas.openxmlformats.org/markup-compatibility/2006" xmlns:p14="http://schemas.microsoft.com/office/powerpoint/2010/main">
    <mc:Choice Requires="p14">
      <p:transition spd="slow" p14:dur="2000" advTm="23557"/>
    </mc:Choice>
    <mc:Fallback xmlns="">
      <p:transition spd="slow" advTm="235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normAutofit/>
          </a:bodyPr>
          <a:lstStyle/>
          <a:p>
            <a:r>
              <a:rPr lang="en-GB" b="1" dirty="0"/>
              <a:t>Class organisation at Park Street</a:t>
            </a:r>
          </a:p>
        </p:txBody>
      </p:sp>
      <p:sp>
        <p:nvSpPr>
          <p:cNvPr id="3" name="Content Placeholder 2"/>
          <p:cNvSpPr>
            <a:spLocks noGrp="1"/>
          </p:cNvSpPr>
          <p:nvPr>
            <p:ph idx="1"/>
          </p:nvPr>
        </p:nvSpPr>
        <p:spPr>
          <a:xfrm>
            <a:off x="1043608" y="1763688"/>
            <a:ext cx="6777317" cy="4689648"/>
          </a:xfrm>
        </p:spPr>
        <p:txBody>
          <a:bodyPr>
            <a:noAutofit/>
          </a:bodyPr>
          <a:lstStyle/>
          <a:p>
            <a:endParaRPr lang="en-GB" sz="1400" dirty="0"/>
          </a:p>
          <a:p>
            <a:r>
              <a:rPr lang="en-GB" sz="1400" b="1" dirty="0"/>
              <a:t>Historic admissions number – 34 children</a:t>
            </a:r>
          </a:p>
          <a:p>
            <a:r>
              <a:rPr lang="en-GB" sz="1400" b="1" dirty="0"/>
              <a:t>‘Bulge’ class – 50 children Sept 2015 and 2016</a:t>
            </a:r>
          </a:p>
          <a:p>
            <a:r>
              <a:rPr lang="en-GB" sz="1400" b="1" dirty="0"/>
              <a:t>45 children Sept 2017 onwards (therefore we have mixed classes)</a:t>
            </a:r>
          </a:p>
          <a:p>
            <a:r>
              <a:rPr lang="en-GB" sz="1400" b="1" dirty="0"/>
              <a:t>Three new classrooms</a:t>
            </a:r>
          </a:p>
          <a:p>
            <a:endParaRPr lang="en-GB" sz="1400" b="1" dirty="0"/>
          </a:p>
          <a:p>
            <a:r>
              <a:rPr lang="en-GB" sz="1400" b="1" dirty="0"/>
              <a:t>Team of professionals decide on which class is best for each individual child, considering: </a:t>
            </a:r>
          </a:p>
          <a:p>
            <a:pPr>
              <a:buFont typeface="Wingdings" panose="05000000000000000000" pitchFamily="2" charset="2"/>
              <a:buChar char="§"/>
            </a:pPr>
            <a:r>
              <a:rPr lang="en-GB" sz="1400" b="1" dirty="0"/>
              <a:t>friendship groupings, </a:t>
            </a:r>
          </a:p>
          <a:p>
            <a:pPr>
              <a:buFont typeface="Wingdings" panose="05000000000000000000" pitchFamily="2" charset="2"/>
              <a:buChar char="§"/>
            </a:pPr>
            <a:r>
              <a:rPr lang="en-GB" sz="1400" b="1" dirty="0"/>
              <a:t>gender, </a:t>
            </a:r>
          </a:p>
          <a:p>
            <a:pPr>
              <a:buFont typeface="Wingdings" panose="05000000000000000000" pitchFamily="2" charset="2"/>
              <a:buChar char="§"/>
            </a:pPr>
            <a:r>
              <a:rPr lang="en-GB" sz="1400" b="1" dirty="0"/>
              <a:t>term of birth,</a:t>
            </a:r>
          </a:p>
          <a:p>
            <a:pPr>
              <a:buFont typeface="Wingdings" panose="05000000000000000000" pitchFamily="2" charset="2"/>
              <a:buChar char="§"/>
            </a:pPr>
            <a:r>
              <a:rPr lang="en-GB" sz="1400" b="1" dirty="0"/>
              <a:t>current stage of development (as the children progress through school)</a:t>
            </a:r>
          </a:p>
          <a:p>
            <a:pPr>
              <a:buFont typeface="Wingdings" panose="05000000000000000000" pitchFamily="2" charset="2"/>
              <a:buChar char="§"/>
            </a:pPr>
            <a:r>
              <a:rPr lang="en-GB" sz="1400" b="1" dirty="0"/>
              <a:t>strengths of the teacher matched to the needs of the child</a:t>
            </a:r>
          </a:p>
          <a:p>
            <a:pPr marL="68580" indent="0" algn="ctr">
              <a:buNone/>
            </a:pPr>
            <a:r>
              <a:rPr lang="en-GB" sz="1400" b="1" dirty="0">
                <a:solidFill>
                  <a:srgbClr val="FF0000"/>
                </a:solidFill>
              </a:rPr>
              <a:t>To ensure a balance of children in both / each of the classes. We do not put all the “most able” children in one class. </a:t>
            </a:r>
          </a:p>
        </p:txBody>
      </p:sp>
    </p:spTree>
    <p:extLst>
      <p:ext uri="{BB962C8B-B14F-4D97-AF65-F5344CB8AC3E}">
        <p14:creationId xmlns:p14="http://schemas.microsoft.com/office/powerpoint/2010/main" val="1691862074"/>
      </p:ext>
    </p:extLst>
  </p:cSld>
  <p:clrMapOvr>
    <a:masterClrMapping/>
  </p:clrMapOvr>
  <mc:AlternateContent xmlns:mc="http://schemas.openxmlformats.org/markup-compatibility/2006" xmlns:p14="http://schemas.microsoft.com/office/powerpoint/2010/main">
    <mc:Choice Requires="p14">
      <p:transition spd="slow" p14:dur="2000" advTm="85497"/>
    </mc:Choice>
    <mc:Fallback xmlns="">
      <p:transition spd="slow" advTm="85497"/>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2647</TotalTime>
  <Words>2205</Words>
  <Application>Microsoft Office PowerPoint</Application>
  <PresentationFormat>On-screen Show (4:3)</PresentationFormat>
  <Paragraphs>289</Paragraphs>
  <Slides>29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Wingdings</vt:lpstr>
      <vt:lpstr>Wingdings 3</vt:lpstr>
      <vt:lpstr>Ion Boardroom</vt:lpstr>
      <vt:lpstr>Welcome to Wombwell Park Street Primary School</vt:lpstr>
      <vt:lpstr>PowerPoint Presentation</vt:lpstr>
      <vt:lpstr>PowerPoint Presentation</vt:lpstr>
      <vt:lpstr>Key Information - to note:</vt:lpstr>
      <vt:lpstr>Key Staff at Park Street</vt:lpstr>
      <vt:lpstr>Key Staff at Park Street</vt:lpstr>
      <vt:lpstr>Our Reception Teachers</vt:lpstr>
      <vt:lpstr>Our Reception Teachers</vt:lpstr>
      <vt:lpstr>Class organisation at Park Street</vt:lpstr>
      <vt:lpstr>Current classes and organisation</vt:lpstr>
      <vt:lpstr>School Expectations</vt:lpstr>
      <vt:lpstr>Incredible Me!</vt:lpstr>
      <vt:lpstr>Uniform</vt:lpstr>
      <vt:lpstr>Medical </vt:lpstr>
      <vt:lpstr>Medical continued…</vt:lpstr>
      <vt:lpstr>Attendance – a life skill! </vt:lpstr>
      <vt:lpstr>PSA: Carol Hitchens</vt:lpstr>
      <vt:lpstr>Valued partnerships with parents</vt:lpstr>
      <vt:lpstr>Pupil Premium</vt:lpstr>
      <vt:lpstr>Morning Activity Club &amp; Kidz Club</vt:lpstr>
      <vt:lpstr>A plea about our drive…!</vt:lpstr>
      <vt:lpstr>PowerPoint Presentation</vt:lpstr>
      <vt:lpstr>A typical day at Park Street:</vt:lpstr>
      <vt:lpstr>What to bring to school:</vt:lpstr>
      <vt:lpstr>Welly Walk!</vt:lpstr>
      <vt:lpstr>Keeping children safe</vt:lpstr>
      <vt:lpstr>Further parent meetings</vt:lpstr>
      <vt:lpstr>Our School  Website Wombwell Park Street Primary – Home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wombwell park street primary</dc:title>
  <dc:creator>c.mcginnes</dc:creator>
  <cp:lastModifiedBy>C McGinnes</cp:lastModifiedBy>
  <cp:revision>155</cp:revision>
  <cp:lastPrinted>2022-07-04T10:39:28Z</cp:lastPrinted>
  <dcterms:created xsi:type="dcterms:W3CDTF">2014-07-08T18:33:26Z</dcterms:created>
  <dcterms:modified xsi:type="dcterms:W3CDTF">2023-06-20T18:27:29Z</dcterms:modified>
</cp:coreProperties>
</file>